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24" r:id="rId2"/>
    <p:sldId id="278" r:id="rId3"/>
    <p:sldId id="311" r:id="rId4"/>
    <p:sldId id="316" r:id="rId5"/>
    <p:sldId id="306" r:id="rId6"/>
    <p:sldId id="305" r:id="rId7"/>
    <p:sldId id="322" r:id="rId8"/>
    <p:sldId id="307" r:id="rId9"/>
    <p:sldId id="308" r:id="rId10"/>
    <p:sldId id="282" r:id="rId11"/>
    <p:sldId id="279" r:id="rId12"/>
    <p:sldId id="281" r:id="rId13"/>
    <p:sldId id="309" r:id="rId14"/>
    <p:sldId id="315" r:id="rId15"/>
    <p:sldId id="317" r:id="rId16"/>
    <p:sldId id="299" r:id="rId17"/>
    <p:sldId id="283" r:id="rId18"/>
    <p:sldId id="290" r:id="rId19"/>
    <p:sldId id="318" r:id="rId20"/>
    <p:sldId id="295" r:id="rId21"/>
    <p:sldId id="320" r:id="rId22"/>
    <p:sldId id="298" r:id="rId23"/>
    <p:sldId id="300" r:id="rId24"/>
    <p:sldId id="296" r:id="rId25"/>
    <p:sldId id="328" r:id="rId26"/>
    <p:sldId id="329" r:id="rId27"/>
    <p:sldId id="294" r:id="rId28"/>
    <p:sldId id="284" r:id="rId29"/>
    <p:sldId id="288" r:id="rId30"/>
    <p:sldId id="285" r:id="rId31"/>
    <p:sldId id="286" r:id="rId32"/>
    <p:sldId id="287" r:id="rId33"/>
    <p:sldId id="289" r:id="rId34"/>
    <p:sldId id="291" r:id="rId35"/>
    <p:sldId id="326" r:id="rId36"/>
    <p:sldId id="330" r:id="rId37"/>
  </p:sldIdLst>
  <p:sldSz cx="12192000" cy="6858000"/>
  <p:notesSz cx="7086600" cy="9372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76992" autoAdjust="0"/>
  </p:normalViewPr>
  <p:slideViewPr>
    <p:cSldViewPr snapToGrid="0">
      <p:cViewPr varScale="1">
        <p:scale>
          <a:sx n="121" d="100"/>
          <a:sy n="121" d="100"/>
        </p:scale>
        <p:origin x="16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0860" cy="470258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14100" y="1"/>
            <a:ext cx="3070860" cy="470258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r">
              <a:defRPr sz="1200"/>
            </a:lvl1pPr>
          </a:lstStyle>
          <a:p>
            <a:fld id="{9E1D3A10-0CEC-480B-AC2F-4BA82F4A417E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1838" y="1171575"/>
            <a:ext cx="5622925" cy="31638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046" tIns="47023" rIns="94046" bIns="470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660" y="4510565"/>
            <a:ext cx="5669280" cy="3690462"/>
          </a:xfrm>
          <a:prstGeom prst="rect">
            <a:avLst/>
          </a:prstGeom>
        </p:spPr>
        <p:txBody>
          <a:bodyPr vert="horz" lIns="94046" tIns="47023" rIns="94046" bIns="470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02344"/>
            <a:ext cx="3070860" cy="470257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14100" y="8902344"/>
            <a:ext cx="3070860" cy="470257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r">
              <a:defRPr sz="1200"/>
            </a:lvl1pPr>
          </a:lstStyle>
          <a:p>
            <a:fld id="{8C0D3D7B-88CE-4288-AC89-4C205DF45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1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/>
              <a:t>This talk provides details of the HP-75 SW Development Prototypes</a:t>
            </a:r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D3D7B-88CE-4288-AC89-4C205DF45B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926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/>
              <a:t>Another ESD test point.</a:t>
            </a:r>
          </a:p>
          <a:p>
            <a:r>
              <a:rPr lang="en-US" sz="3600" dirty="0"/>
              <a:t>The Development system HP75 has a RAM module and no Battery.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D3D7B-88CE-4288-AC89-4C205DF45B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892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D3D7B-88CE-4288-AC89-4C205DF45B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907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D3D7B-88CE-4288-AC89-4C205DF45B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87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D3D7B-88CE-4288-AC89-4C205DF45B5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58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/>
              <a:t>Stacked stand-offs in the 4 corners of the PCB and one at its center.</a:t>
            </a:r>
          </a:p>
          <a:p>
            <a:r>
              <a:rPr lang="en-US" sz="3600" dirty="0"/>
              <a:t>Unit’s thick sheet metal is very rugged- build like a tank.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D3D7B-88CE-4288-AC89-4C205DF45B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658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D3D7B-88CE-4288-AC89-4C205DF45B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696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Top case unfolded from bottom.</a:t>
            </a:r>
          </a:p>
          <a:p>
            <a:r>
              <a:rPr lang="en-US" sz="2800" dirty="0"/>
              <a:t>2 power wires run from back panel to front of PCB</a:t>
            </a:r>
          </a:p>
          <a:p>
            <a:r>
              <a:rPr lang="en-US" sz="2800" dirty="0"/>
              <a:t>Power wires are long enough to stay connected with unit folded open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D3D7B-88CE-4288-AC89-4C205DF45B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8405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/>
              <a:t>Power wires can also be disconnected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D3D7B-88CE-4288-AC89-4C205DF45B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4766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/>
              <a:t>I have lots of pictures of the PCB to document this for others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D3D7B-88CE-4288-AC89-4C205DF45B5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382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D3D7B-88CE-4288-AC89-4C205DF45B5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95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D3D7B-88CE-4288-AC89-4C205DF45B5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988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/>
              <a:t>Zero-insertion sockets for plug-in ROMs easily accessible when unit is buttoned up.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D3D7B-88CE-4288-AC89-4C205DF45B5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2396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/>
              <a:t>Front half of the PCB. Address decode logic and power supply.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D3D7B-88CE-4288-AC89-4C205DF45B5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053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/>
              <a:t>Close up of ICs &amp; their part numbers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D3D7B-88CE-4288-AC89-4C205DF45B5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358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D3D7B-88CE-4288-AC89-4C205DF45B5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8901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/>
              <a:t>Notice all components are labeled on the PCB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D3D7B-88CE-4288-AC89-4C205DF45B5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256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Complete IC Component List</a:t>
            </a:r>
          </a:p>
          <a:p>
            <a:r>
              <a:rPr lang="en-US" sz="2800" dirty="0"/>
              <a:t>No custom ICs!</a:t>
            </a:r>
          </a:p>
          <a:p>
            <a:r>
              <a:rPr lang="en-US" sz="2800" dirty="0"/>
              <a:t>You could build your own system.   Module connector and PCB hardest parts to duplicate.</a:t>
            </a:r>
          </a:p>
          <a:p>
            <a:r>
              <a:rPr lang="en-US" sz="2800" dirty="0"/>
              <a:t>To decode the HP 1820- IC numbers  I used reference….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D3D7B-88CE-4288-AC89-4C205DF45B5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6141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/>
              <a:t>This HP Bench Briefs issue has a very hand HP Part Cross reference to map from 1820-  to commercial part number.  This is on Eric’s archive drive.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D3D7B-88CE-4288-AC89-4C205DF45B5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2484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/>
              <a:t>Back side of the 2 layer PCB.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D3D7B-88CE-4288-AC89-4C205DF45B5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45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/>
              <a:t> This unit was stored in a garage and time was not kind. The PCB has corrosion in multiple places.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D3D7B-88CE-4288-AC89-4C205DF45B5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8890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D3D7B-88CE-4288-AC89-4C205DF45B5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29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D3D7B-88CE-4288-AC89-4C205DF45B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67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D3D7B-88CE-4288-AC89-4C205DF45B5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7161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D3D7B-88CE-4288-AC89-4C205DF45B5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821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D3D7B-88CE-4288-AC89-4C205DF45B5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2600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D3D7B-88CE-4288-AC89-4C205DF45B5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090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So Far I have </a:t>
            </a:r>
          </a:p>
          <a:p>
            <a:pPr marL="235115" indent="-235115">
              <a:buAutoNum type="arabicParenR"/>
            </a:pPr>
            <a:r>
              <a:rPr lang="en-US" sz="2400" dirty="0"/>
              <a:t>Fiber cleaned traces</a:t>
            </a:r>
          </a:p>
          <a:p>
            <a:pPr marL="235115" indent="-235115">
              <a:buAutoNum type="arabicParenR"/>
            </a:pPr>
            <a:r>
              <a:rPr lang="en-US" sz="2400" dirty="0"/>
              <a:t>Reseated most of the socketed ICs</a:t>
            </a:r>
          </a:p>
          <a:p>
            <a:pPr marL="235115" indent="-235115">
              <a:buAutoNum type="arabicParenR"/>
            </a:pPr>
            <a:r>
              <a:rPr lang="en-US" sz="2400" dirty="0"/>
              <a:t>Multimeter checked adjacent traces- no shorts</a:t>
            </a:r>
          </a:p>
          <a:p>
            <a:pPr marL="235115" indent="-235115">
              <a:buAutoNum type="arabicParenR"/>
            </a:pPr>
            <a:r>
              <a:rPr lang="en-US" sz="2400" dirty="0"/>
              <a:t>Multimeter checked corroded traces- still have end to end continuity</a:t>
            </a:r>
          </a:p>
          <a:p>
            <a:pPr marL="235115" indent="-235115">
              <a:buAutoNum type="arabicParenR"/>
            </a:pPr>
            <a:r>
              <a:rPr lang="en-US" sz="2400" dirty="0"/>
              <a:t>Next steps will require a scope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D3D7B-88CE-4288-AC89-4C205DF45B5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259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D3D7B-88CE-4288-AC89-4C205DF45B5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978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D3D7B-88CE-4288-AC89-4C205DF45B5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68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/>
              <a:t>This would indicate that at least 43 of these were in use the summer of 1982.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D3D7B-88CE-4288-AC89-4C205DF45B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99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The HP75 modules were designed for a large number of insertions. </a:t>
            </a:r>
          </a:p>
          <a:p>
            <a:r>
              <a:rPr lang="en-US" sz="2400" dirty="0"/>
              <a:t>The clear module shows the gold spring structure.</a:t>
            </a:r>
          </a:p>
          <a:p>
            <a:r>
              <a:rPr lang="en-US" sz="2400" dirty="0"/>
              <a:t>The Dev system uses standard module plastic &amp; springs with a large PCB for cable connection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D3D7B-88CE-4288-AC89-4C205DF45B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88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/>
              <a:t>The Development system uses the same AC adapter used by the HP75.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D3D7B-88CE-4288-AC89-4C205DF45B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84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D3D7B-88CE-4288-AC89-4C205DF45B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00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D3D7B-88CE-4288-AC89-4C205DF45B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300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D3D7B-88CE-4288-AC89-4C205DF45B5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58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FC610-54FA-4883-992C-2AD71F6E5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BB016A-FB67-4E9D-9D4D-B1E820E1D7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03F4F-4015-4DBA-8243-1C9EC5B90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F2B1-9CEC-4951-8BB8-A2626BE65ED4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3B67D-05A7-4887-8055-A28D35F4E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4222E-AC4B-4387-BB36-3B8EF1DD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625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4CC91-3FFB-4311-BDF7-BBAA78D2E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EA8231-0E1E-421E-A7FA-6818F27D99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F64E3-5ADE-4F5F-962C-3A6CE4EC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F2B1-9CEC-4951-8BB8-A2626BE65ED4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E1481-4F87-4951-93A1-451C27911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5C4D7-C9B5-4EAD-8DEF-90BD76DA5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336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33EAF1-DAEE-4E68-A8B9-0DF73BCF7C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E778BC-F945-41A0-B048-688BF6752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1759B8-3E30-48B3-AA82-AA3ED9835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F2B1-9CEC-4951-8BB8-A2626BE65ED4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AA265-4B44-4930-90F6-61786593B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72266-AEED-41A6-A304-7015538E3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50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E8CB5-3388-404B-A971-931FD25DC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6F360-F93F-4351-A371-0B6F37D74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DBBF4-4A66-450A-B099-62D53704C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F2B1-9CEC-4951-8BB8-A2626BE65ED4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C9230-C07C-4D21-8C1B-B73A69B80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0F92F-6CC6-4781-AAAB-5B94AC589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313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BA6E7-4BF3-4E85-BAB3-1305CE9AB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996EB2-E260-45A3-AA0B-70AB667C6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A2A85-6CF9-4A91-B036-4008CB02D0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2500" y="6356350"/>
            <a:ext cx="2743200" cy="365125"/>
          </a:xfrm>
        </p:spPr>
        <p:txBody>
          <a:bodyPr/>
          <a:lstStyle/>
          <a:p>
            <a:fld id="{E4E3F2B1-9CEC-4951-8BB8-A2626BE65ED4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24F91-F7B5-4718-93D4-12A2213C5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62EFD-5282-4833-BE3D-23C2C19F6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D31356-1B26-1C21-E63D-E1A226F2E8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31091" t="33089" r="39303" b="24398"/>
          <a:stretch/>
        </p:blipFill>
        <p:spPr>
          <a:xfrm>
            <a:off x="104953" y="5835112"/>
            <a:ext cx="730890" cy="89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76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C4966-CB7F-45CF-923F-F0E58235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22424-1B62-44A9-AA86-A6E86E5B1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6353D0-B050-47A5-B920-489C0B4AF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A8B3FA-6538-44B1-908F-C3B790CC5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600" y="6356349"/>
            <a:ext cx="2743200" cy="365125"/>
          </a:xfrm>
        </p:spPr>
        <p:txBody>
          <a:bodyPr/>
          <a:lstStyle/>
          <a:p>
            <a:fld id="{E4E3F2B1-9CEC-4951-8BB8-A2626BE65ED4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904C52-A1A8-4AFB-8854-175CC891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E0A32E-410B-4A74-BA3A-4A066851F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65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2FF22-8691-433B-922C-07F0F6AE5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2292AC-1B07-4C7A-A4E8-1E566A7A8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511892-5F27-4874-A195-E3E520011D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0004F1-A4DA-467D-85E3-E61E08F3F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9C557-FF8D-459E-8ECA-B3DF248D74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87A14B-4B6B-43F7-8EA5-B85F994B96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6350"/>
            <a:ext cx="2743200" cy="365125"/>
          </a:xfrm>
        </p:spPr>
        <p:txBody>
          <a:bodyPr/>
          <a:lstStyle/>
          <a:p>
            <a:fld id="{E4E3F2B1-9CEC-4951-8BB8-A2626BE65ED4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7ECF5B-583C-4BDD-B133-3EFE191AD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78C70B-50DF-4E61-905A-E94153198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74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F29DB-E6CC-4777-9D9A-0A176A3D6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1CF823-2C00-413F-A11C-7439CEFA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6350"/>
            <a:ext cx="2743200" cy="365125"/>
          </a:xfrm>
        </p:spPr>
        <p:txBody>
          <a:bodyPr/>
          <a:lstStyle/>
          <a:p>
            <a:fld id="{E4E3F2B1-9CEC-4951-8BB8-A2626BE65ED4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F14D90-C3FA-4424-A0A9-5C1322D63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EEF2BE-81EC-4D9A-A013-3A01A3B3C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33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7B2047-D180-4109-A1F2-C9730BE0A6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7100" y="6362700"/>
            <a:ext cx="2743200" cy="365125"/>
          </a:xfrm>
        </p:spPr>
        <p:txBody>
          <a:bodyPr/>
          <a:lstStyle/>
          <a:p>
            <a:fld id="{E4E3F2B1-9CEC-4951-8BB8-A2626BE65ED4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F38DC7-C077-4A14-AD7F-50FD46A7E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0F3BA9-0A6E-49BC-8682-2476CD942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04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E13B8-8A1B-4A38-8A1D-38F66F09E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A4931-7CC3-461C-A36A-F6732E4E1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363B5E-533D-40C4-A518-A82DA232DF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BFE9E3-B117-4AE9-8C79-C42E45C735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2650" y="6356350"/>
            <a:ext cx="2743200" cy="365125"/>
          </a:xfrm>
        </p:spPr>
        <p:txBody>
          <a:bodyPr/>
          <a:lstStyle/>
          <a:p>
            <a:fld id="{E4E3F2B1-9CEC-4951-8BB8-A2626BE65ED4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B38D7-8090-43F4-9DD8-FD7B0076F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5BC695-FB2B-4815-9666-A4E8DA405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57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1F796-4782-4794-B784-5DF326EA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9F8847-BE2A-405D-A069-88991B286E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629578-FEFC-4445-A059-8C61DC40CC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A0C2BF-F008-4CB1-BAC7-AD4F8A215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1550" y="6356350"/>
            <a:ext cx="2743200" cy="365125"/>
          </a:xfrm>
        </p:spPr>
        <p:txBody>
          <a:bodyPr/>
          <a:lstStyle/>
          <a:p>
            <a:fld id="{E4E3F2B1-9CEC-4951-8BB8-A2626BE65ED4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8F19EB-DFD1-4CBC-8951-D4F014CEF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4C0E62-1BB2-44C7-8F02-0EAF8895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10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4212C1-7776-4736-92BB-58A995DEE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DE812D-395E-42F0-8B8B-49ACBF82AD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44F2F-3667-4569-9823-94A27FCF4B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3F2B1-9CEC-4951-8BB8-A2626BE65ED4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47AA3-8207-4B8A-B033-7D09A718F4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3C4B0-50D0-4F4B-A784-CAA03FA7F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BA2F1-E6BA-4FE4-99DF-179EB3A9F9B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0317F4-B5D1-B411-7520-E308CE036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31091" t="33089" r="39303" b="24398"/>
          <a:stretch/>
        </p:blipFill>
        <p:spPr>
          <a:xfrm>
            <a:off x="104953" y="5835112"/>
            <a:ext cx="730890" cy="89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02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hparchive.com/Bench_Briefs/HP-Bench-Briefs-1987-10-12.pdf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5F2A49-26B7-4522-8059-6BDF9C0FA5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7" t="11468" r="26244" b="21608"/>
          <a:stretch/>
        </p:blipFill>
        <p:spPr>
          <a:xfrm>
            <a:off x="4199306" y="1476448"/>
            <a:ext cx="3453918" cy="18691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0FAEBB-005D-4333-8DBA-4A6143C384C2}"/>
              </a:ext>
            </a:extLst>
          </p:cNvPr>
          <p:cNvSpPr txBox="1"/>
          <p:nvPr/>
        </p:nvSpPr>
        <p:spPr>
          <a:xfrm>
            <a:off x="1572977" y="466046"/>
            <a:ext cx="95711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HP-75 S/W Development Prototype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FA8904-B63D-4AFB-9BC8-EF5DF614830B}"/>
              </a:ext>
            </a:extLst>
          </p:cNvPr>
          <p:cNvSpPr txBox="1"/>
          <p:nvPr/>
        </p:nvSpPr>
        <p:spPr>
          <a:xfrm>
            <a:off x="4761298" y="4590487"/>
            <a:ext cx="23299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Chuck McCord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BE8100-FB4B-2499-7F72-A91961CF1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704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C21E89-1172-4450-A3D8-C96A7AE474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3" t="7544" r="6972" b="6471"/>
          <a:stretch/>
        </p:blipFill>
        <p:spPr>
          <a:xfrm>
            <a:off x="0" y="687429"/>
            <a:ext cx="12224905" cy="61705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6ED59E-977B-4D61-ABC7-83714EEB8813}"/>
              </a:ext>
            </a:extLst>
          </p:cNvPr>
          <p:cNvSpPr txBox="1"/>
          <p:nvPr/>
        </p:nvSpPr>
        <p:spPr>
          <a:xfrm>
            <a:off x="4564743" y="-25618"/>
            <a:ext cx="33429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HP75 bottom 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9B253-DCE3-5E37-DB8A-DCF248C07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02FF59-9906-99BC-C76D-09A6983EE1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31091" t="33089" r="39303" b="24398"/>
          <a:stretch/>
        </p:blipFill>
        <p:spPr>
          <a:xfrm>
            <a:off x="104953" y="5835112"/>
            <a:ext cx="730890" cy="89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45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3F2493-1E1E-4DF0-BF19-CB3514F616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2" r="24732"/>
          <a:stretch/>
        </p:blipFill>
        <p:spPr>
          <a:xfrm rot="5400000">
            <a:off x="2649845" y="299037"/>
            <a:ext cx="6911653" cy="62918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881B28-C8C2-4C58-8D8C-F24BBC53A8C9}"/>
              </a:ext>
            </a:extLst>
          </p:cNvPr>
          <p:cNvSpPr txBox="1"/>
          <p:nvPr/>
        </p:nvSpPr>
        <p:spPr>
          <a:xfrm>
            <a:off x="239486" y="370114"/>
            <a:ext cx="26449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Top View</a:t>
            </a:r>
          </a:p>
          <a:p>
            <a:r>
              <a:rPr lang="en-US" sz="3200" b="1" dirty="0"/>
              <a:t>After HP75 is removed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9345D0-721B-BCA6-ADC8-4F1FCE4EF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902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A1531B-5DB5-49B7-9EFE-8957A55249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6" r="4244"/>
          <a:stretch/>
        </p:blipFill>
        <p:spPr>
          <a:xfrm>
            <a:off x="-33688" y="-62564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D7E2DE-48DF-47F7-B0D7-93BBA20FC598}"/>
              </a:ext>
            </a:extLst>
          </p:cNvPr>
          <p:cNvSpPr txBox="1"/>
          <p:nvPr/>
        </p:nvSpPr>
        <p:spPr>
          <a:xfrm>
            <a:off x="9395699" y="227449"/>
            <a:ext cx="2611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Enlarged 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CB666-EFDB-1C15-2748-9F564FB74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8FE306-34B1-4D9A-2629-A6EC7B8298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31091" t="33089" r="39303" b="24398"/>
          <a:stretch/>
        </p:blipFill>
        <p:spPr>
          <a:xfrm>
            <a:off x="104953" y="5835112"/>
            <a:ext cx="730890" cy="89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23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D52795-63C6-4B31-A592-F868E6503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9123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2D66C45-4FF1-405E-AF31-6FC0831DDE9D}"/>
              </a:ext>
            </a:extLst>
          </p:cNvPr>
          <p:cNvSpPr/>
          <p:nvPr/>
        </p:nvSpPr>
        <p:spPr>
          <a:xfrm>
            <a:off x="8476342" y="81038"/>
            <a:ext cx="1378857" cy="21396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E4F263-8907-570A-0EB4-B50B65CAC4D4}"/>
              </a:ext>
            </a:extLst>
          </p:cNvPr>
          <p:cNvGrpSpPr/>
          <p:nvPr/>
        </p:nvGrpSpPr>
        <p:grpSpPr>
          <a:xfrm>
            <a:off x="9066095" y="4000710"/>
            <a:ext cx="3146127" cy="2834952"/>
            <a:chOff x="76044" y="3972512"/>
            <a:chExt cx="3146127" cy="28349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C424706-5D40-4EA4-A5D8-602378A833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81" t="7301" r="23118" b="6138"/>
            <a:stretch/>
          </p:blipFill>
          <p:spPr>
            <a:xfrm>
              <a:off x="88822" y="4074837"/>
              <a:ext cx="3120572" cy="2715563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D78A7EB-F464-412F-A767-ACC0763D8787}"/>
                </a:ext>
              </a:extLst>
            </p:cNvPr>
            <p:cNvSpPr/>
            <p:nvPr/>
          </p:nvSpPr>
          <p:spPr>
            <a:xfrm>
              <a:off x="76044" y="4004291"/>
              <a:ext cx="242238" cy="2756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2F7B761-2F1A-432C-8567-8FC03542331A}"/>
                </a:ext>
              </a:extLst>
            </p:cNvPr>
            <p:cNvSpPr/>
            <p:nvPr/>
          </p:nvSpPr>
          <p:spPr>
            <a:xfrm>
              <a:off x="1540766" y="5318109"/>
              <a:ext cx="242238" cy="24871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BE1A1C9-3A13-423E-ABF2-B504E19B5BE7}"/>
                </a:ext>
              </a:extLst>
            </p:cNvPr>
            <p:cNvSpPr/>
            <p:nvPr/>
          </p:nvSpPr>
          <p:spPr>
            <a:xfrm>
              <a:off x="2979933" y="6531864"/>
              <a:ext cx="242238" cy="2756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337996E-BDA5-4838-8895-68BBF45BDE47}"/>
                </a:ext>
              </a:extLst>
            </p:cNvPr>
            <p:cNvSpPr/>
            <p:nvPr/>
          </p:nvSpPr>
          <p:spPr>
            <a:xfrm>
              <a:off x="76044" y="6509962"/>
              <a:ext cx="242238" cy="2756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1B0252F-DEC6-41A1-9773-05789B1DA5CC}"/>
                </a:ext>
              </a:extLst>
            </p:cNvPr>
            <p:cNvSpPr/>
            <p:nvPr/>
          </p:nvSpPr>
          <p:spPr>
            <a:xfrm>
              <a:off x="2880880" y="3972512"/>
              <a:ext cx="242238" cy="2756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7959590-E317-43EE-8E69-32AFCF8D4268}"/>
              </a:ext>
            </a:extLst>
          </p:cNvPr>
          <p:cNvSpPr txBox="1"/>
          <p:nvPr/>
        </p:nvSpPr>
        <p:spPr>
          <a:xfrm>
            <a:off x="2591713" y="5555250"/>
            <a:ext cx="64871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Unit is built with 5 stacked stand-offs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EA10FB4-4792-5FA4-BEDA-79D682024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473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697F97-8D5F-4D87-9F2A-3EA99DAE11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7"/>
          <a:stretch/>
        </p:blipFill>
        <p:spPr>
          <a:xfrm>
            <a:off x="0" y="1007719"/>
            <a:ext cx="12192000" cy="44864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39B8AE-41F2-44CA-B13B-AB6E87A21ED3}"/>
              </a:ext>
            </a:extLst>
          </p:cNvPr>
          <p:cNvSpPr txBox="1"/>
          <p:nvPr/>
        </p:nvSpPr>
        <p:spPr>
          <a:xfrm>
            <a:off x="5279292" y="5830277"/>
            <a:ext cx="986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Back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973FD2-B1C4-44A7-87D6-A62D5D1B63B9}"/>
              </a:ext>
            </a:extLst>
          </p:cNvPr>
          <p:cNvSpPr txBox="1"/>
          <p:nvPr/>
        </p:nvSpPr>
        <p:spPr>
          <a:xfrm>
            <a:off x="5473714" y="140677"/>
            <a:ext cx="1094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Front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9D2E999F-596B-46BE-BD2F-A65B94910712}"/>
              </a:ext>
            </a:extLst>
          </p:cNvPr>
          <p:cNvSpPr/>
          <p:nvPr/>
        </p:nvSpPr>
        <p:spPr>
          <a:xfrm>
            <a:off x="1270000" y="2868246"/>
            <a:ext cx="171938" cy="23055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10E6AE2F-5614-4832-9C0E-2E2ADA479573}"/>
              </a:ext>
            </a:extLst>
          </p:cNvPr>
          <p:cNvSpPr/>
          <p:nvPr/>
        </p:nvSpPr>
        <p:spPr>
          <a:xfrm>
            <a:off x="3348892" y="892442"/>
            <a:ext cx="171938" cy="23055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4AF564C8-CF64-40DB-ADC6-E2EE7129A299}"/>
              </a:ext>
            </a:extLst>
          </p:cNvPr>
          <p:cNvSpPr/>
          <p:nvPr/>
        </p:nvSpPr>
        <p:spPr>
          <a:xfrm>
            <a:off x="8585203" y="962781"/>
            <a:ext cx="171938" cy="23055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FC4A5C89-91BB-40FD-8660-1022054372F2}"/>
              </a:ext>
            </a:extLst>
          </p:cNvPr>
          <p:cNvSpPr/>
          <p:nvPr/>
        </p:nvSpPr>
        <p:spPr>
          <a:xfrm>
            <a:off x="10836031" y="2983523"/>
            <a:ext cx="171938" cy="23055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33E3F345-2EA3-4C4D-B793-8EA10CDFED2B}"/>
              </a:ext>
            </a:extLst>
          </p:cNvPr>
          <p:cNvSpPr/>
          <p:nvPr/>
        </p:nvSpPr>
        <p:spPr>
          <a:xfrm>
            <a:off x="6096000" y="1490319"/>
            <a:ext cx="171938" cy="23055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E8C2D-A37F-4517-319E-B9F8FDB52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212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26AEE3-FFE6-487A-AB3A-DD32004DAB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635"/>
            <a:ext cx="12192000" cy="549123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6D96D8-E02F-F8BB-BF0A-4A0515A33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C6041F-6A4A-65FB-DDA2-1A0A88A31F4E}"/>
              </a:ext>
            </a:extLst>
          </p:cNvPr>
          <p:cNvSpPr txBox="1"/>
          <p:nvPr/>
        </p:nvSpPr>
        <p:spPr>
          <a:xfrm>
            <a:off x="3662413" y="5842535"/>
            <a:ext cx="81844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Bottom stand-off to elevate board above bottom case</a:t>
            </a:r>
          </a:p>
          <a:p>
            <a:r>
              <a:rPr lang="en-US" sz="2800" b="1" dirty="0"/>
              <a:t>Top stand-off to support top case</a:t>
            </a:r>
          </a:p>
        </p:txBody>
      </p:sp>
    </p:spTree>
    <p:extLst>
      <p:ext uri="{BB962C8B-B14F-4D97-AF65-F5344CB8AC3E}">
        <p14:creationId xmlns:p14="http://schemas.microsoft.com/office/powerpoint/2010/main" val="2955638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BEB82A-6331-4E4C-B7FD-F5554B53BC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2" r="2507"/>
          <a:stretch/>
        </p:blipFill>
        <p:spPr>
          <a:xfrm rot="10800000">
            <a:off x="863054" y="-2"/>
            <a:ext cx="11047830" cy="61196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7E06EF-F800-426B-9911-14A945E298E4}"/>
              </a:ext>
            </a:extLst>
          </p:cNvPr>
          <p:cNvSpPr txBox="1"/>
          <p:nvPr/>
        </p:nvSpPr>
        <p:spPr>
          <a:xfrm>
            <a:off x="29760" y="2102339"/>
            <a:ext cx="696024" cy="2137765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en-US" sz="2800" b="1" dirty="0"/>
              <a:t>Back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CAB68D-067B-41C4-B99D-08FC4E6F31FB}"/>
              </a:ext>
            </a:extLst>
          </p:cNvPr>
          <p:cNvSpPr txBox="1"/>
          <p:nvPr/>
        </p:nvSpPr>
        <p:spPr>
          <a:xfrm>
            <a:off x="11696212" y="1706348"/>
            <a:ext cx="696024" cy="2641429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en-US" sz="2800" b="1" dirty="0"/>
              <a:t>Front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42C9BC-9FFB-4141-95DA-CE97F0C7C323}"/>
              </a:ext>
            </a:extLst>
          </p:cNvPr>
          <p:cNvSpPr txBox="1"/>
          <p:nvPr/>
        </p:nvSpPr>
        <p:spPr>
          <a:xfrm>
            <a:off x="2401238" y="6119629"/>
            <a:ext cx="1305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Bottom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7CE73-546B-47F1-AF75-6B003F3AE450}"/>
              </a:ext>
            </a:extLst>
          </p:cNvPr>
          <p:cNvSpPr txBox="1"/>
          <p:nvPr/>
        </p:nvSpPr>
        <p:spPr>
          <a:xfrm>
            <a:off x="9055249" y="6119629"/>
            <a:ext cx="71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Top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2A4952-BDBC-4FEA-BB73-50BFD61C6566}"/>
              </a:ext>
            </a:extLst>
          </p:cNvPr>
          <p:cNvSpPr txBox="1"/>
          <p:nvPr/>
        </p:nvSpPr>
        <p:spPr>
          <a:xfrm>
            <a:off x="4602335" y="6400311"/>
            <a:ext cx="2782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Unit folded open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99E457-258C-05D5-5740-7E3B3F7AB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803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C15546-738C-425E-BE6C-9D29F2B317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r="9965"/>
          <a:stretch/>
        </p:blipFill>
        <p:spPr>
          <a:xfrm>
            <a:off x="0" y="19252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4F0637-1EA5-4058-B826-EFE6C1786C65}"/>
              </a:ext>
            </a:extLst>
          </p:cNvPr>
          <p:cNvSpPr txBox="1"/>
          <p:nvPr/>
        </p:nvSpPr>
        <p:spPr>
          <a:xfrm>
            <a:off x="403029" y="710718"/>
            <a:ext cx="1490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Top Case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6953AB-DCA3-D8AC-5DC2-E061BB646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C22A58-842B-D995-9427-21BA9110CC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31091" t="33089" r="39303" b="24398"/>
          <a:stretch/>
        </p:blipFill>
        <p:spPr>
          <a:xfrm>
            <a:off x="104953" y="5835112"/>
            <a:ext cx="730890" cy="89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02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EE856A-F786-461A-A2C3-0A65733923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r="1211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765137-8860-4368-943E-89E2363E2E87}"/>
              </a:ext>
            </a:extLst>
          </p:cNvPr>
          <p:cNvSpPr txBox="1"/>
          <p:nvPr/>
        </p:nvSpPr>
        <p:spPr>
          <a:xfrm>
            <a:off x="520037" y="925006"/>
            <a:ext cx="2079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Bottom Case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EE56F8-E2C3-46DA-BDE1-1D310438F811}"/>
              </a:ext>
            </a:extLst>
          </p:cNvPr>
          <p:cNvSpPr txBox="1"/>
          <p:nvPr/>
        </p:nvSpPr>
        <p:spPr>
          <a:xfrm>
            <a:off x="1830835" y="6334780"/>
            <a:ext cx="9800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Front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E7966E-9A89-49E4-BDE8-86D4B082F0C4}"/>
              </a:ext>
            </a:extLst>
          </p:cNvPr>
          <p:cNvSpPr txBox="1"/>
          <p:nvPr/>
        </p:nvSpPr>
        <p:spPr>
          <a:xfrm>
            <a:off x="2155517" y="0"/>
            <a:ext cx="88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Back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C65C8-039D-69F0-7C1E-52D6671D7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18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07C6F1-0534-DE7D-2178-9A6EEF8373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31091" t="33089" r="39303" b="24398"/>
          <a:stretch/>
        </p:blipFill>
        <p:spPr>
          <a:xfrm>
            <a:off x="104953" y="5835112"/>
            <a:ext cx="730890" cy="89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60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BEB82A-6331-4E4C-B7FD-F5554B53BC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r="4382"/>
          <a:stretch/>
        </p:blipFill>
        <p:spPr>
          <a:xfrm rot="16200000">
            <a:off x="2451624" y="-293689"/>
            <a:ext cx="6858000" cy="74453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42C9BC-9FFB-4141-95DA-CE97F0C7C323}"/>
              </a:ext>
            </a:extLst>
          </p:cNvPr>
          <p:cNvSpPr txBox="1"/>
          <p:nvPr/>
        </p:nvSpPr>
        <p:spPr>
          <a:xfrm>
            <a:off x="9645499" y="6356350"/>
            <a:ext cx="1094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Front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7CE73-546B-47F1-AF75-6B003F3AE450}"/>
              </a:ext>
            </a:extLst>
          </p:cNvPr>
          <p:cNvSpPr txBox="1"/>
          <p:nvPr/>
        </p:nvSpPr>
        <p:spPr>
          <a:xfrm>
            <a:off x="9540981" y="-155863"/>
            <a:ext cx="986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Back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DA24E0-59DB-405C-A508-947E04D564A4}"/>
              </a:ext>
            </a:extLst>
          </p:cNvPr>
          <p:cNvSpPr txBox="1"/>
          <p:nvPr/>
        </p:nvSpPr>
        <p:spPr>
          <a:xfrm>
            <a:off x="-67618" y="999801"/>
            <a:ext cx="22683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Enlarged view</a:t>
            </a:r>
          </a:p>
          <a:p>
            <a:r>
              <a:rPr lang="en-US" sz="2800" b="1" dirty="0"/>
              <a:t>of Full PCB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4A6D4B-EEDD-9F2F-F543-0C7666B78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070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612ACE-E23B-4FE3-BBB7-95C87FAEC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1" r="33522"/>
          <a:stretch/>
        </p:blipFill>
        <p:spPr>
          <a:xfrm rot="5400000">
            <a:off x="3031123" y="-166104"/>
            <a:ext cx="6885237" cy="721744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D3C200-AAC1-8A78-9C31-46ECDD608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B67712-BC3C-BC88-2298-30F4327F8802}"/>
              </a:ext>
            </a:extLst>
          </p:cNvPr>
          <p:cNvSpPr txBox="1"/>
          <p:nvPr/>
        </p:nvSpPr>
        <p:spPr>
          <a:xfrm>
            <a:off x="368930" y="166688"/>
            <a:ext cx="1740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Top View</a:t>
            </a:r>
          </a:p>
        </p:txBody>
      </p:sp>
    </p:spTree>
    <p:extLst>
      <p:ext uri="{BB962C8B-B14F-4D97-AF65-F5344CB8AC3E}">
        <p14:creationId xmlns:p14="http://schemas.microsoft.com/office/powerpoint/2010/main" val="3127527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EA95D7-B9FA-44D5-BF48-646CFE72B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37747"/>
            <a:ext cx="12192000" cy="5491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53792E-1571-4689-81DF-06B0F70A837C}"/>
              </a:ext>
            </a:extLst>
          </p:cNvPr>
          <p:cNvSpPr txBox="1"/>
          <p:nvPr/>
        </p:nvSpPr>
        <p:spPr>
          <a:xfrm>
            <a:off x="5310017" y="-29065"/>
            <a:ext cx="785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Back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298AF3-D5A4-415C-B295-54CD9ACDA8A7}"/>
              </a:ext>
            </a:extLst>
          </p:cNvPr>
          <p:cNvSpPr txBox="1"/>
          <p:nvPr/>
        </p:nvSpPr>
        <p:spPr>
          <a:xfrm>
            <a:off x="2994073" y="5820759"/>
            <a:ext cx="865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Front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7629BE-98B2-479D-B4F7-1F97BA37C2AF}"/>
              </a:ext>
            </a:extLst>
          </p:cNvPr>
          <p:cNvSpPr txBox="1"/>
          <p:nvPr/>
        </p:nvSpPr>
        <p:spPr>
          <a:xfrm>
            <a:off x="470501" y="-83623"/>
            <a:ext cx="3785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Zooming in on back of PCB…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980A33-ED99-438F-BD65-8BE8F7454107}"/>
              </a:ext>
            </a:extLst>
          </p:cNvPr>
          <p:cNvSpPr txBox="1"/>
          <p:nvPr/>
        </p:nvSpPr>
        <p:spPr>
          <a:xfrm>
            <a:off x="6697739" y="-29065"/>
            <a:ext cx="5540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ZIF sockets for plug-in ROM Eproms and 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2168FC-A86F-400B-AAC9-CD8B6981433F}"/>
              </a:ext>
            </a:extLst>
          </p:cNvPr>
          <p:cNvSpPr txBox="1"/>
          <p:nvPr/>
        </p:nvSpPr>
        <p:spPr>
          <a:xfrm>
            <a:off x="4908089" y="5834856"/>
            <a:ext cx="49064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System ROM EPROMS in sockets– </a:t>
            </a:r>
          </a:p>
          <a:p>
            <a:r>
              <a:rPr lang="en-US" sz="2400" b="1" dirty="0"/>
              <a:t>the HP75 does not have ROMS inside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C8D514-8639-84DB-035F-2AEC96FB6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41235" y="6133326"/>
            <a:ext cx="2743200" cy="365125"/>
          </a:xfrm>
        </p:spPr>
        <p:txBody>
          <a:bodyPr/>
          <a:lstStyle/>
          <a:p>
            <a:fld id="{EFEBA2F1-E6BA-4FE4-99DF-179EB3A9F9BB}" type="slidenum">
              <a:rPr lang="en-US" sz="1600" b="1" smtClean="0"/>
              <a:t>20</a:t>
            </a:fld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892941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237496-DC44-4660-A151-BBF409675A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t="16927" r="11843"/>
          <a:stretch/>
        </p:blipFill>
        <p:spPr>
          <a:xfrm rot="10800000">
            <a:off x="8352" y="220263"/>
            <a:ext cx="12183648" cy="55932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6300AF-49CE-483B-9656-010653AAE5DD}"/>
              </a:ext>
            </a:extLst>
          </p:cNvPr>
          <p:cNvSpPr txBox="1"/>
          <p:nvPr/>
        </p:nvSpPr>
        <p:spPr>
          <a:xfrm>
            <a:off x="5700347" y="-144465"/>
            <a:ext cx="88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Back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A2879F-4514-408E-939D-6BDA53E4527C}"/>
              </a:ext>
            </a:extLst>
          </p:cNvPr>
          <p:cNvSpPr txBox="1"/>
          <p:nvPr/>
        </p:nvSpPr>
        <p:spPr>
          <a:xfrm>
            <a:off x="5548924" y="6220275"/>
            <a:ext cx="9800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Front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492C92-B199-D937-F46F-D16D6FA11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989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531AB8-C84D-47B8-AE99-A9203C86B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21951"/>
            <a:ext cx="12192000" cy="5491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FA1EB5-930A-45D6-BAE6-0500B49C2DBA}"/>
              </a:ext>
            </a:extLst>
          </p:cNvPr>
          <p:cNvSpPr txBox="1"/>
          <p:nvPr/>
        </p:nvSpPr>
        <p:spPr>
          <a:xfrm>
            <a:off x="5713047" y="-125129"/>
            <a:ext cx="986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Back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92A456-15DD-418F-9C5D-4E1E20310C44}"/>
              </a:ext>
            </a:extLst>
          </p:cNvPr>
          <p:cNvSpPr txBox="1"/>
          <p:nvPr/>
        </p:nvSpPr>
        <p:spPr>
          <a:xfrm>
            <a:off x="5548924" y="6268405"/>
            <a:ext cx="1094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Front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4C3700-CE83-3848-986E-75BDCE0D5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5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304451-9C91-45A6-AC49-2DA92B057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31" y="335106"/>
            <a:ext cx="12190969" cy="54907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F8D4E9-FFA3-470E-B6C8-A000600AAD82}"/>
              </a:ext>
            </a:extLst>
          </p:cNvPr>
          <p:cNvSpPr txBox="1"/>
          <p:nvPr/>
        </p:nvSpPr>
        <p:spPr>
          <a:xfrm>
            <a:off x="5486851" y="-134751"/>
            <a:ext cx="986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Back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225971-534E-4A4D-A6D0-319718EDE4F0}"/>
              </a:ext>
            </a:extLst>
          </p:cNvPr>
          <p:cNvSpPr txBox="1"/>
          <p:nvPr/>
        </p:nvSpPr>
        <p:spPr>
          <a:xfrm>
            <a:off x="5548924" y="6268405"/>
            <a:ext cx="1094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Front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5DDBE7-5B5E-09F8-A109-30F324D7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972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871DFA-23AA-4BE2-A295-47020A8E2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34131"/>
            <a:ext cx="12192000" cy="549123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244940-4352-7FE4-0DE7-C993F361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0038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1BE29-816F-A9DE-62F7-006790542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PCB IC Components</a:t>
            </a: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4CAD66EC-902E-66DF-9653-3ABD46B2ECA4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2284414" y="1597002"/>
          <a:ext cx="3505200" cy="4599783"/>
        </p:xfrm>
        <a:graphic>
          <a:graphicData uri="http://schemas.openxmlformats.org/drawingml/2006/table">
            <a:tbl>
              <a:tblPr/>
              <a:tblGrid>
                <a:gridCol w="728353">
                  <a:extLst>
                    <a:ext uri="{9D8B030D-6E8A-4147-A177-3AD203B41FA5}">
                      <a16:colId xmlns:a16="http://schemas.microsoft.com/office/drawing/2014/main" val="3449351857"/>
                    </a:ext>
                  </a:extLst>
                </a:gridCol>
                <a:gridCol w="849745">
                  <a:extLst>
                    <a:ext uri="{9D8B030D-6E8A-4147-A177-3AD203B41FA5}">
                      <a16:colId xmlns:a16="http://schemas.microsoft.com/office/drawing/2014/main" val="3082247594"/>
                    </a:ext>
                  </a:extLst>
                </a:gridCol>
                <a:gridCol w="910442">
                  <a:extLst>
                    <a:ext uri="{9D8B030D-6E8A-4147-A177-3AD203B41FA5}">
                      <a16:colId xmlns:a16="http://schemas.microsoft.com/office/drawing/2014/main" val="253121873"/>
                    </a:ext>
                  </a:extLst>
                </a:gridCol>
                <a:gridCol w="1016660">
                  <a:extLst>
                    <a:ext uri="{9D8B030D-6E8A-4147-A177-3AD203B41FA5}">
                      <a16:colId xmlns:a16="http://schemas.microsoft.com/office/drawing/2014/main" val="1284292802"/>
                    </a:ext>
                  </a:extLst>
                </a:gridCol>
              </a:tblGrid>
              <a:tr h="2401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PCB label</a:t>
                      </a:r>
                    </a:p>
                  </a:txBody>
                  <a:tcPr marL="6350" marR="6350" marT="635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HP Part #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 Label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Look-up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489078"/>
                  </a:ext>
                </a:extLst>
              </a:tr>
              <a:tr h="217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U1</a:t>
                      </a:r>
                    </a:p>
                  </a:txBody>
                  <a:tcPr marL="6350" marR="6350" marT="635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1820-1201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Nat'l P144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SN74LS08N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2745609"/>
                  </a:ext>
                </a:extLst>
              </a:tr>
              <a:tr h="217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U2</a:t>
                      </a:r>
                    </a:p>
                  </a:txBody>
                  <a:tcPr marL="6350" marR="6350" marT="635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1820-1197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Nat'l P148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SN74LSOON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021359"/>
                  </a:ext>
                </a:extLst>
              </a:tr>
              <a:tr h="217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U3</a:t>
                      </a:r>
                    </a:p>
                  </a:txBody>
                  <a:tcPr marL="6350" marR="6350" marT="635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1820-1195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74ls175n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SN74LS175N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8597604"/>
                  </a:ext>
                </a:extLst>
              </a:tr>
              <a:tr h="217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U4</a:t>
                      </a:r>
                    </a:p>
                  </a:txBody>
                  <a:tcPr marL="6350" marR="6350" marT="635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1820-1199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Nat'l P126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SN74LSOhN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9114369"/>
                  </a:ext>
                </a:extLst>
              </a:tr>
              <a:tr h="217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U5</a:t>
                      </a:r>
                    </a:p>
                  </a:txBody>
                  <a:tcPr marL="6350" marR="6350" marT="635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1820-1430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74LS161AN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SN74LS161AN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4842564"/>
                  </a:ext>
                </a:extLst>
              </a:tr>
              <a:tr h="217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U6</a:t>
                      </a:r>
                    </a:p>
                  </a:txBody>
                  <a:tcPr marL="6350" marR="6350" marT="635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1820-1430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74LS161AN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SN74LS161AN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334715"/>
                  </a:ext>
                </a:extLst>
              </a:tr>
              <a:tr h="217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U7</a:t>
                      </a:r>
                    </a:p>
                  </a:txBody>
                  <a:tcPr marL="6350" marR="6350" marT="635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1820-1430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74LS161AN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SN74LS161AN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5565790"/>
                  </a:ext>
                </a:extLst>
              </a:tr>
              <a:tr h="217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U8</a:t>
                      </a:r>
                    </a:p>
                  </a:txBody>
                  <a:tcPr marL="6350" marR="6350" marT="635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1820-1430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74LS161AN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SN74LS161AN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6686058"/>
                  </a:ext>
                </a:extLst>
              </a:tr>
              <a:tr h="217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U9</a:t>
                      </a:r>
                    </a:p>
                  </a:txBody>
                  <a:tcPr marL="6350" marR="6350" marT="635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1820-2215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Nat'l B123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MM74C373N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97142"/>
                  </a:ext>
                </a:extLst>
              </a:tr>
              <a:tr h="217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U10</a:t>
                      </a:r>
                    </a:p>
                  </a:txBody>
                  <a:tcPr marL="6350" marR="6350" marT="635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1820-2215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Nat'l B123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MM74C373N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488473"/>
                  </a:ext>
                </a:extLst>
              </a:tr>
              <a:tr h="217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U11</a:t>
                      </a:r>
                    </a:p>
                  </a:txBody>
                  <a:tcPr marL="6350" marR="6350" marT="635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1820-2215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Nat'l B123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MM74C373N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3566919"/>
                  </a:ext>
                </a:extLst>
              </a:tr>
              <a:tr h="217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U12</a:t>
                      </a:r>
                    </a:p>
                  </a:txBody>
                  <a:tcPr marL="6350" marR="6350" marT="635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1820-1208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74ls32pc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SN74LS32N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9147839"/>
                  </a:ext>
                </a:extLst>
              </a:tr>
              <a:tr h="217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U13</a:t>
                      </a:r>
                    </a:p>
                  </a:txBody>
                  <a:tcPr marL="6350" marR="6350" marT="635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1820-2053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Nat'l B152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DM74LS154N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025854"/>
                  </a:ext>
                </a:extLst>
              </a:tr>
              <a:tr h="217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U14</a:t>
                      </a:r>
                    </a:p>
                  </a:txBody>
                  <a:tcPr marL="6350" marR="6350" marT="635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1820-2053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Nat'l B152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DM74LS154N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6411827"/>
                  </a:ext>
                </a:extLst>
              </a:tr>
              <a:tr h="217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U15</a:t>
                      </a:r>
                    </a:p>
                  </a:txBody>
                  <a:tcPr marL="6350" marR="6350" marT="635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1820-1201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Nat'l P144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SN74LS08N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671004"/>
                  </a:ext>
                </a:extLst>
              </a:tr>
              <a:tr h="217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U16</a:t>
                      </a:r>
                    </a:p>
                  </a:txBody>
                  <a:tcPr marL="6350" marR="6350" marT="635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1820-1112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MotI8125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SN74LS74AN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9044737"/>
                  </a:ext>
                </a:extLst>
              </a:tr>
              <a:tr h="217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U17</a:t>
                      </a:r>
                    </a:p>
                  </a:txBody>
                  <a:tcPr marL="6350" marR="6350" marT="635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1820-1112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MotI8125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SN74LS74AN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498213"/>
                  </a:ext>
                </a:extLst>
              </a:tr>
              <a:tr h="217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U18</a:t>
                      </a:r>
                    </a:p>
                  </a:txBody>
                  <a:tcPr marL="6350" marR="6350" marT="635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1820-1144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MotI8130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SN74LS02N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0721830"/>
                  </a:ext>
                </a:extLst>
              </a:tr>
              <a:tr h="217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U19</a:t>
                      </a:r>
                    </a:p>
                  </a:txBody>
                  <a:tcPr marL="6350" marR="6350" marT="635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1820-1207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Nat'l I204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SN74LS30N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0410523"/>
                  </a:ext>
                </a:extLst>
              </a:tr>
              <a:tr h="2251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U20</a:t>
                      </a:r>
                    </a:p>
                  </a:txBody>
                  <a:tcPr marL="6350" marR="6350" marT="635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1820-1199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Nat'l P126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SN74LSOhN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1902744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D97459E7-2881-250D-EC96-09315EF7AA3E}"/>
              </a:ext>
            </a:extLst>
          </p:cNvPr>
          <p:cNvGraphicFramePr>
            <a:graphicFrameLocks noGrp="1"/>
          </p:cNvGraphicFramePr>
          <p:nvPr/>
        </p:nvGraphicFramePr>
        <p:xfrm>
          <a:off x="6753227" y="1608126"/>
          <a:ext cx="4476749" cy="4599789"/>
        </p:xfrm>
        <a:graphic>
          <a:graphicData uri="http://schemas.openxmlformats.org/drawingml/2006/table">
            <a:tbl>
              <a:tblPr/>
              <a:tblGrid>
                <a:gridCol w="930233">
                  <a:extLst>
                    <a:ext uri="{9D8B030D-6E8A-4147-A177-3AD203B41FA5}">
                      <a16:colId xmlns:a16="http://schemas.microsoft.com/office/drawing/2014/main" val="1047622675"/>
                    </a:ext>
                  </a:extLst>
                </a:gridCol>
                <a:gridCol w="1085273">
                  <a:extLst>
                    <a:ext uri="{9D8B030D-6E8A-4147-A177-3AD203B41FA5}">
                      <a16:colId xmlns:a16="http://schemas.microsoft.com/office/drawing/2014/main" val="4278562993"/>
                    </a:ext>
                  </a:extLst>
                </a:gridCol>
                <a:gridCol w="1162792">
                  <a:extLst>
                    <a:ext uri="{9D8B030D-6E8A-4147-A177-3AD203B41FA5}">
                      <a16:colId xmlns:a16="http://schemas.microsoft.com/office/drawing/2014/main" val="169313047"/>
                    </a:ext>
                  </a:extLst>
                </a:gridCol>
                <a:gridCol w="1298451">
                  <a:extLst>
                    <a:ext uri="{9D8B030D-6E8A-4147-A177-3AD203B41FA5}">
                      <a16:colId xmlns:a16="http://schemas.microsoft.com/office/drawing/2014/main" val="3834322904"/>
                    </a:ext>
                  </a:extLst>
                </a:gridCol>
              </a:tblGrid>
              <a:tr h="2524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PCB label</a:t>
                      </a:r>
                    </a:p>
                  </a:txBody>
                  <a:tcPr marL="6350" marR="6350" marT="635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HP Part #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 Label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Look-up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340127"/>
                  </a:ext>
                </a:extLst>
              </a:tr>
              <a:tr h="228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U21</a:t>
                      </a:r>
                    </a:p>
                  </a:txBody>
                  <a:tcPr marL="6350" marR="6350" marT="635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1820-1197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Nat'l P148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SN74LSOON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2026137"/>
                  </a:ext>
                </a:extLst>
              </a:tr>
              <a:tr h="228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U22</a:t>
                      </a:r>
                    </a:p>
                  </a:txBody>
                  <a:tcPr marL="6350" marR="6350" marT="635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1820-1197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Nat'l P148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SN74LSOON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717496"/>
                  </a:ext>
                </a:extLst>
              </a:tr>
              <a:tr h="228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U23</a:t>
                      </a:r>
                    </a:p>
                  </a:txBody>
                  <a:tcPr marL="6350" marR="6350" marT="635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PROM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HN462532G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tms 2532jl-45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7910543"/>
                  </a:ext>
                </a:extLst>
              </a:tr>
              <a:tr h="228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U24</a:t>
                      </a:r>
                    </a:p>
                  </a:txBody>
                  <a:tcPr marL="6350" marR="6350" marT="635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PROM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HN462532G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0457114"/>
                  </a:ext>
                </a:extLst>
              </a:tr>
              <a:tr h="228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U25</a:t>
                      </a:r>
                    </a:p>
                  </a:txBody>
                  <a:tcPr marL="6350" marR="6350" marT="635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PROM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HN462532G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6362258"/>
                  </a:ext>
                </a:extLst>
              </a:tr>
              <a:tr h="228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U26</a:t>
                      </a:r>
                    </a:p>
                  </a:txBody>
                  <a:tcPr marL="6350" marR="6350" marT="635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PROM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HN462532G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2661932"/>
                  </a:ext>
                </a:extLst>
              </a:tr>
              <a:tr h="228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U27</a:t>
                      </a:r>
                    </a:p>
                  </a:txBody>
                  <a:tcPr marL="6350" marR="6350" marT="635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PROM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HN462532G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076692"/>
                  </a:ext>
                </a:extLst>
              </a:tr>
              <a:tr h="228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U28</a:t>
                      </a:r>
                    </a:p>
                  </a:txBody>
                  <a:tcPr marL="6350" marR="6350" marT="635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PROM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HN462532G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7967679"/>
                  </a:ext>
                </a:extLst>
              </a:tr>
              <a:tr h="228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U29</a:t>
                      </a:r>
                    </a:p>
                  </a:txBody>
                  <a:tcPr marL="6350" marR="6350" marT="635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PROM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HN462532G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7275868"/>
                  </a:ext>
                </a:extLst>
              </a:tr>
              <a:tr h="228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U30</a:t>
                      </a:r>
                    </a:p>
                  </a:txBody>
                  <a:tcPr marL="6350" marR="6350" marT="635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PROM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HN462532G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2222687"/>
                  </a:ext>
                </a:extLst>
              </a:tr>
              <a:tr h="228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U31</a:t>
                      </a:r>
                    </a:p>
                  </a:txBody>
                  <a:tcPr marL="6350" marR="6350" marT="635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Prom socket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2242021"/>
                  </a:ext>
                </a:extLst>
              </a:tr>
              <a:tr h="228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U32</a:t>
                      </a:r>
                    </a:p>
                  </a:txBody>
                  <a:tcPr marL="6350" marR="6350" marT="635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Prom socket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111292"/>
                  </a:ext>
                </a:extLst>
              </a:tr>
              <a:tr h="228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U33</a:t>
                      </a:r>
                    </a:p>
                  </a:txBody>
                  <a:tcPr marL="6350" marR="6350" marT="635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PROM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HN462532G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4978705"/>
                  </a:ext>
                </a:extLst>
              </a:tr>
              <a:tr h="228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U34</a:t>
                      </a:r>
                    </a:p>
                  </a:txBody>
                  <a:tcPr marL="6350" marR="6350" marT="635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PROM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HN462532G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064216"/>
                  </a:ext>
                </a:extLst>
              </a:tr>
              <a:tr h="228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U35</a:t>
                      </a:r>
                    </a:p>
                  </a:txBody>
                  <a:tcPr marL="6350" marR="6350" marT="635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Prom socket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6173649"/>
                  </a:ext>
                </a:extLst>
              </a:tr>
              <a:tr h="228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U36</a:t>
                      </a:r>
                    </a:p>
                  </a:txBody>
                  <a:tcPr marL="6350" marR="6350" marT="635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Prom socket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6129134"/>
                  </a:ext>
                </a:extLst>
              </a:tr>
              <a:tr h="228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U37</a:t>
                      </a:r>
                    </a:p>
                  </a:txBody>
                  <a:tcPr marL="6350" marR="6350" marT="635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1820-1144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MotI8130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SN74LS02N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9916748"/>
                  </a:ext>
                </a:extLst>
              </a:tr>
              <a:tr h="228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U38</a:t>
                      </a:r>
                    </a:p>
                  </a:txBody>
                  <a:tcPr marL="6350" marR="6350" marT="635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1820-1206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74ls27N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SN74LS27N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308144"/>
                  </a:ext>
                </a:extLst>
              </a:tr>
              <a:tr h="228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U39</a:t>
                      </a:r>
                    </a:p>
                  </a:txBody>
                  <a:tcPr marL="6350" marR="6350" marT="635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1820-2215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Nat'l B123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MM74C373N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896440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CAB9696-7014-1A02-6FDD-E2FDC03B8931}"/>
              </a:ext>
            </a:extLst>
          </p:cNvPr>
          <p:cNvSpPr txBox="1"/>
          <p:nvPr/>
        </p:nvSpPr>
        <p:spPr>
          <a:xfrm>
            <a:off x="7680784" y="6263841"/>
            <a:ext cx="22463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HP part number reference list: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91613E-2316-A448-B01B-819D636F4F1C}"/>
              </a:ext>
            </a:extLst>
          </p:cNvPr>
          <p:cNvSpPr txBox="1"/>
          <p:nvPr/>
        </p:nvSpPr>
        <p:spPr>
          <a:xfrm>
            <a:off x="8040688" y="6492875"/>
            <a:ext cx="41513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http://hparchive.com/Bench_Briefs/HP-Bench-Briefs-1987-10-12.pdf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351D4F-3A36-01A6-C8AE-362B540AD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627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8AF851-95AD-0B48-937B-977D9E2445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85" t="15001" r="16949" b="5323"/>
          <a:stretch/>
        </p:blipFill>
        <p:spPr>
          <a:xfrm>
            <a:off x="1330779" y="17009"/>
            <a:ext cx="5265964" cy="68701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2C25B1-6995-509B-497E-2D3B3195A9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40" t="19070" r="17131" b="5323"/>
          <a:stretch/>
        </p:blipFill>
        <p:spPr>
          <a:xfrm>
            <a:off x="6613071" y="-16784"/>
            <a:ext cx="5595257" cy="687331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C8B399D-6417-E027-33CA-CA7D832AFDF6}"/>
              </a:ext>
            </a:extLst>
          </p:cNvPr>
          <p:cNvSpPr/>
          <p:nvPr/>
        </p:nvSpPr>
        <p:spPr>
          <a:xfrm>
            <a:off x="6621235" y="377570"/>
            <a:ext cx="1714499" cy="107768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D2FBD75-FA01-91D0-00CE-DB6F7803F793}"/>
              </a:ext>
            </a:extLst>
          </p:cNvPr>
          <p:cNvSpPr/>
          <p:nvPr/>
        </p:nvSpPr>
        <p:spPr>
          <a:xfrm>
            <a:off x="10091057" y="2024743"/>
            <a:ext cx="1714499" cy="11384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EFFC-3213-D662-6FD8-EE9847841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050" y="2683783"/>
            <a:ext cx="1894114" cy="1284061"/>
          </a:xfrm>
        </p:spPr>
        <p:txBody>
          <a:bodyPr>
            <a:noAutofit/>
          </a:bodyPr>
          <a:lstStyle/>
          <a:p>
            <a:r>
              <a:rPr lang="en-US" sz="3200" b="1" dirty="0"/>
              <a:t>HP Part </a:t>
            </a:r>
            <a:r>
              <a:rPr lang="en-US" sz="2800" b="1" dirty="0"/>
              <a:t>Cross</a:t>
            </a:r>
            <a:r>
              <a:rPr lang="en-US" sz="3600" b="1" dirty="0"/>
              <a:t> </a:t>
            </a:r>
            <a:r>
              <a:rPr lang="en-US" sz="2800" b="1" dirty="0"/>
              <a:t>Reference</a:t>
            </a:r>
            <a:endParaRPr lang="en-US" sz="24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CDD161-7D4C-F0BB-F047-0C260C815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208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A445E9-2CAE-4F08-83D3-1E90E34AA8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4" r="23475" b="2992"/>
          <a:stretch/>
        </p:blipFill>
        <p:spPr>
          <a:xfrm rot="10800000">
            <a:off x="2366526" y="-4"/>
            <a:ext cx="7623911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26B6CE-A873-42CD-85B5-115C87C3D0DF}"/>
              </a:ext>
            </a:extLst>
          </p:cNvPr>
          <p:cNvSpPr txBox="1"/>
          <p:nvPr/>
        </p:nvSpPr>
        <p:spPr>
          <a:xfrm>
            <a:off x="10235741" y="596270"/>
            <a:ext cx="180209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PCB</a:t>
            </a:r>
          </a:p>
          <a:p>
            <a:r>
              <a:rPr lang="en-US" sz="3200" b="1" dirty="0"/>
              <a:t>Back-side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ACE951-04EE-4253-A687-CCF4C1451E1E}"/>
              </a:ext>
            </a:extLst>
          </p:cNvPr>
          <p:cNvSpPr txBox="1"/>
          <p:nvPr/>
        </p:nvSpPr>
        <p:spPr>
          <a:xfrm>
            <a:off x="9140093" y="6350467"/>
            <a:ext cx="685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Front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D7AB7A18-6B9D-2173-DB8A-0591F7D16CFC}"/>
              </a:ext>
            </a:extLst>
          </p:cNvPr>
          <p:cNvSpPr/>
          <p:nvPr/>
        </p:nvSpPr>
        <p:spPr>
          <a:xfrm rot="-60000">
            <a:off x="1363415" y="-1350"/>
            <a:ext cx="1339950" cy="6829825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D8F86F-DC22-7574-7F6A-9E921628A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9879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DB8907-7531-4744-81EE-7488CC7F1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10342"/>
            <a:ext cx="12192000" cy="54912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284D72-5F08-47EC-96C4-DA558EC6856B}"/>
              </a:ext>
            </a:extLst>
          </p:cNvPr>
          <p:cNvSpPr txBox="1"/>
          <p:nvPr/>
        </p:nvSpPr>
        <p:spPr>
          <a:xfrm>
            <a:off x="5010132" y="6015692"/>
            <a:ext cx="2293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PCB Corrosion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0BD74F-1D73-B364-73D0-0CDF3F156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7166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DBF8E9-18C9-4C6B-ADE3-81689AAA2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4" y="0"/>
            <a:ext cx="12213344" cy="55008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8AC878-985C-421F-8958-730B42961D65}"/>
              </a:ext>
            </a:extLst>
          </p:cNvPr>
          <p:cNvSpPr txBox="1"/>
          <p:nvPr/>
        </p:nvSpPr>
        <p:spPr>
          <a:xfrm>
            <a:off x="5391224" y="5787740"/>
            <a:ext cx="2892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PCB Corrosion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942887-9708-05BC-296C-89D8308FA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910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E60EA8-729E-45ED-AB5A-450A410C4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48"/>
            <a:ext cx="12192000" cy="5491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044D97-0743-45FE-AAB2-288602827A67}"/>
              </a:ext>
            </a:extLst>
          </p:cNvPr>
          <p:cNvSpPr txBox="1"/>
          <p:nvPr/>
        </p:nvSpPr>
        <p:spPr>
          <a:xfrm>
            <a:off x="5473125" y="6019177"/>
            <a:ext cx="2041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Front View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840C8E-E234-0387-D0D9-D8D3220B5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558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9A8FD0-2AD2-41F7-9BCB-BD10A3FE5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83"/>
            <a:ext cx="12181258" cy="548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561CB6-2D39-423F-9604-7E0244902B5D}"/>
              </a:ext>
            </a:extLst>
          </p:cNvPr>
          <p:cNvSpPr txBox="1"/>
          <p:nvPr/>
        </p:nvSpPr>
        <p:spPr>
          <a:xfrm>
            <a:off x="5166342" y="5834326"/>
            <a:ext cx="2892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PCB Corrosion</a:t>
            </a:r>
          </a:p>
          <a:p>
            <a:endParaRPr lang="en-US" sz="24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539693-228C-518C-16B5-925803D78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151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C7D6DB-EF5D-4B96-9CAC-CC614BE80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103"/>
            <a:ext cx="12181256" cy="5486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8C8107-78E2-4930-B911-D510306830DD}"/>
              </a:ext>
            </a:extLst>
          </p:cNvPr>
          <p:cNvSpPr txBox="1"/>
          <p:nvPr/>
        </p:nvSpPr>
        <p:spPr>
          <a:xfrm>
            <a:off x="4969492" y="6184232"/>
            <a:ext cx="2892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PCB Corrosion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5B2B44-1489-2889-7DC1-4749E38DF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9089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2AEE35-5697-4757-8444-03712DD3F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" y="221716"/>
            <a:ext cx="12159915" cy="54767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5F0A13-AD10-46AB-95E9-D388335617B5}"/>
              </a:ext>
            </a:extLst>
          </p:cNvPr>
          <p:cNvSpPr txBox="1"/>
          <p:nvPr/>
        </p:nvSpPr>
        <p:spPr>
          <a:xfrm>
            <a:off x="5032992" y="6174619"/>
            <a:ext cx="2892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PCB Corrosion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C62EF5-3093-8BE1-5202-A5C0B350E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9724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0BA35F-D5A1-4177-8227-1F943AF71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75380"/>
            <a:ext cx="12192000" cy="5491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4653A5-BD9D-4FA1-AF78-3917AB9E9802}"/>
              </a:ext>
            </a:extLst>
          </p:cNvPr>
          <p:cNvSpPr txBox="1"/>
          <p:nvPr/>
        </p:nvSpPr>
        <p:spPr>
          <a:xfrm>
            <a:off x="5280642" y="6174619"/>
            <a:ext cx="2892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PCB Corrosion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DE4E37-8450-B5C2-4354-7FDBB2BD1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7021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F27F14-E111-4285-9D85-E741A8D80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524" y="1884590"/>
            <a:ext cx="6857999" cy="30888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FC5C27-1B6C-4161-BCE5-57E1F43C58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69"/>
          <a:stretch/>
        </p:blipFill>
        <p:spPr>
          <a:xfrm rot="5400000">
            <a:off x="7113026" y="2151289"/>
            <a:ext cx="6857999" cy="25554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61DEA1-0106-416E-96FB-9EFF7FFB8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8721" y="1884590"/>
            <a:ext cx="6857999" cy="30888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68BCA0-B71E-45F7-B8BA-E99168AA0909}"/>
              </a:ext>
            </a:extLst>
          </p:cNvPr>
          <p:cNvSpPr txBox="1"/>
          <p:nvPr/>
        </p:nvSpPr>
        <p:spPr>
          <a:xfrm>
            <a:off x="223926" y="269798"/>
            <a:ext cx="20417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PCB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Corrosion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D36FBD-BC17-D180-CD69-5C26BF575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5667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A25437-DCAE-4639-803E-6323379600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0" r="44958"/>
          <a:stretch/>
        </p:blipFill>
        <p:spPr>
          <a:xfrm rot="5400000">
            <a:off x="814945" y="-41219"/>
            <a:ext cx="4267114" cy="57954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7DF9DA-035C-43E2-A343-475E4E110A67}"/>
              </a:ext>
            </a:extLst>
          </p:cNvPr>
          <p:cNvSpPr txBox="1"/>
          <p:nvPr/>
        </p:nvSpPr>
        <p:spPr>
          <a:xfrm>
            <a:off x="5186407" y="105508"/>
            <a:ext cx="1986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…. Similar 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1412B9-5958-0DD1-F1C3-6F7CBCEAF59D}"/>
              </a:ext>
            </a:extLst>
          </p:cNvPr>
          <p:cNvSpPr txBox="1"/>
          <p:nvPr/>
        </p:nvSpPr>
        <p:spPr>
          <a:xfrm>
            <a:off x="7280030" y="5695699"/>
            <a:ext cx="2324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Thank you!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CA4125-F603-EBB3-9D41-9D648A981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255" y="1531379"/>
            <a:ext cx="6023745" cy="345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73066A-A017-FB1B-663A-C395788C6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5792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052FD8-2945-8C18-A074-C011F2CA0021}"/>
              </a:ext>
            </a:extLst>
          </p:cNvPr>
          <p:cNvSpPr/>
          <p:nvPr/>
        </p:nvSpPr>
        <p:spPr>
          <a:xfrm>
            <a:off x="68366" y="5669280"/>
            <a:ext cx="1077040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74A20-DE1B-D5C7-E014-85D373E7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36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ACB738-179F-5E4E-FF58-C7FB32DFE2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31091" t="33089" r="39303" b="24398"/>
          <a:stretch/>
        </p:blipFill>
        <p:spPr>
          <a:xfrm>
            <a:off x="2978727" y="483967"/>
            <a:ext cx="4733637" cy="576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37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5F2A49-26B7-4522-8059-6BDF9C0FA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50" y="315295"/>
            <a:ext cx="12192000" cy="5491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0FAEBB-005D-4333-8DBA-4A6143C384C2}"/>
              </a:ext>
            </a:extLst>
          </p:cNvPr>
          <p:cNvSpPr txBox="1"/>
          <p:nvPr/>
        </p:nvSpPr>
        <p:spPr>
          <a:xfrm>
            <a:off x="2045608" y="-54037"/>
            <a:ext cx="1479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Unit Label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36DE80-A562-2D9D-9C4F-8EF20DB31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270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17CE0F-BF1D-45BB-80C2-1EAEF0144C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912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62AEB5-5C94-4949-ADA0-8F54206B98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707" y="4798786"/>
            <a:ext cx="4572000" cy="205921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EE8139E-D817-4838-88F6-DD4D91ACB09E}"/>
              </a:ext>
            </a:extLst>
          </p:cNvPr>
          <p:cNvSpPr/>
          <p:nvPr/>
        </p:nvSpPr>
        <p:spPr>
          <a:xfrm>
            <a:off x="9280769" y="5353539"/>
            <a:ext cx="1043354" cy="11644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2E0805-67B7-4B5A-BE00-5293C3822D52}"/>
              </a:ext>
            </a:extLst>
          </p:cNvPr>
          <p:cNvSpPr txBox="1"/>
          <p:nvPr/>
        </p:nvSpPr>
        <p:spPr>
          <a:xfrm>
            <a:off x="1797050" y="5828393"/>
            <a:ext cx="5400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Connected to HP75 with a Plug in module with standard springs and long module PCB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329E01-6D9F-3890-C63D-F21A5FA7F1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4" t="2969" r="37568" b="4996"/>
          <a:stretch/>
        </p:blipFill>
        <p:spPr>
          <a:xfrm>
            <a:off x="0" y="0"/>
            <a:ext cx="2592443" cy="30644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C3A396-6C80-EDD5-DD47-0C7205BD5878}"/>
              </a:ext>
            </a:extLst>
          </p:cNvPr>
          <p:cNvSpPr txBox="1"/>
          <p:nvPr/>
        </p:nvSpPr>
        <p:spPr>
          <a:xfrm>
            <a:off x="142103" y="3032300"/>
            <a:ext cx="216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HP75 Plug-in Module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A4DE9F-06D5-B6CB-B5F9-FAEE0BDF6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916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237656-FD67-4240-AE7B-23FE13626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54" y="223802"/>
            <a:ext cx="12192000" cy="5491238"/>
          </a:xfrm>
          <a:prstGeom prst="rect">
            <a:avLst/>
          </a:prstGeom>
        </p:spPr>
      </p:pic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4071A3DA-8636-4297-AF83-AC8AB5A7A067}"/>
              </a:ext>
            </a:extLst>
          </p:cNvPr>
          <p:cNvCxnSpPr/>
          <p:nvPr/>
        </p:nvCxnSpPr>
        <p:spPr>
          <a:xfrm rot="5400000" flipH="1" flipV="1">
            <a:off x="3446974" y="4952365"/>
            <a:ext cx="1254369" cy="12700"/>
          </a:xfrm>
          <a:prstGeom prst="bentConnector3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A4F6EC4-FB22-4792-9039-E1072819BD8D}"/>
              </a:ext>
            </a:extLst>
          </p:cNvPr>
          <p:cNvSpPr txBox="1"/>
          <p:nvPr/>
        </p:nvSpPr>
        <p:spPr>
          <a:xfrm>
            <a:off x="3339614" y="5640506"/>
            <a:ext cx="3862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Uses standard HP 75 adapter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91C400-8F00-4DB6-B784-86B2829033BF}"/>
              </a:ext>
            </a:extLst>
          </p:cNvPr>
          <p:cNvSpPr txBox="1"/>
          <p:nvPr/>
        </p:nvSpPr>
        <p:spPr>
          <a:xfrm>
            <a:off x="5015923" y="6341810"/>
            <a:ext cx="2709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Unit Back view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0ECBA8-57F6-58A0-F674-908F0919D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209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0BEA53-C260-48FB-856A-EEA19DE3FC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2" r="17777"/>
          <a:stretch/>
        </p:blipFill>
        <p:spPr>
          <a:xfrm rot="5400000">
            <a:off x="-935682" y="929775"/>
            <a:ext cx="6837826" cy="49664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F34D9A-C95C-4496-9197-976D3EF9B4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8" r="3364"/>
          <a:stretch/>
        </p:blipFill>
        <p:spPr>
          <a:xfrm rot="5400000">
            <a:off x="6745661" y="1372539"/>
            <a:ext cx="6811744" cy="40809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7E0870-D00A-441F-86C3-12FDE5AFA40F}"/>
              </a:ext>
            </a:extLst>
          </p:cNvPr>
          <p:cNvSpPr txBox="1"/>
          <p:nvPr/>
        </p:nvSpPr>
        <p:spPr>
          <a:xfrm>
            <a:off x="5297714" y="1915886"/>
            <a:ext cx="23086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HP 82059B</a:t>
            </a:r>
          </a:p>
          <a:p>
            <a:r>
              <a:rPr lang="en-US" sz="3600" b="1" dirty="0"/>
              <a:t>AC adapter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79405-09D1-C0CB-AB96-0FD5EB533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364200-03BC-2FAF-350E-B894FA934E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31091" t="33089" r="39303" b="24398"/>
          <a:stretch/>
        </p:blipFill>
        <p:spPr>
          <a:xfrm>
            <a:off x="104953" y="5835112"/>
            <a:ext cx="730890" cy="89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22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527BFD-17AA-4601-A275-BCBE6A008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011"/>
            <a:ext cx="12192000" cy="5491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8F930B-36A4-414D-9723-10DF8E280A52}"/>
              </a:ext>
            </a:extLst>
          </p:cNvPr>
          <p:cNvSpPr txBox="1"/>
          <p:nvPr/>
        </p:nvSpPr>
        <p:spPr>
          <a:xfrm>
            <a:off x="3933466" y="151393"/>
            <a:ext cx="5092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It looks like a stock HP75C ….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0A7520-15A7-41EA-A495-20CC7AD0F016}"/>
              </a:ext>
            </a:extLst>
          </p:cNvPr>
          <p:cNvSpPr txBox="1"/>
          <p:nvPr/>
        </p:nvSpPr>
        <p:spPr>
          <a:xfrm>
            <a:off x="5149849" y="6280222"/>
            <a:ext cx="28064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… but it’s not …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7066C4-645F-47A1-D20A-21632CA92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3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2991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71FE6A-8215-454A-9F3D-F47686C29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1" y="237565"/>
            <a:ext cx="12192000" cy="54912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5EA9C0-D0EF-481D-A862-4AEB008271E5}"/>
              </a:ext>
            </a:extLst>
          </p:cNvPr>
          <p:cNvSpPr txBox="1"/>
          <p:nvPr/>
        </p:nvSpPr>
        <p:spPr>
          <a:xfrm flipH="1">
            <a:off x="5924549" y="4889388"/>
            <a:ext cx="178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ESD test point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11890A-B117-4176-91A8-BD28CB1543B8}"/>
              </a:ext>
            </a:extLst>
          </p:cNvPr>
          <p:cNvSpPr txBox="1"/>
          <p:nvPr/>
        </p:nvSpPr>
        <p:spPr>
          <a:xfrm flipH="1">
            <a:off x="4847860" y="6178438"/>
            <a:ext cx="3938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HP75 Back View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ADB095C-8608-0EA7-73DE-105DF13EA337}"/>
              </a:ext>
            </a:extLst>
          </p:cNvPr>
          <p:cNvCxnSpPr/>
          <p:nvPr/>
        </p:nvCxnSpPr>
        <p:spPr>
          <a:xfrm flipH="1" flipV="1">
            <a:off x="5410199" y="3555888"/>
            <a:ext cx="660400" cy="13335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21730D-489D-29F5-5956-D1AE4B5F7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A2F1-E6BA-4FE4-99DF-179EB3A9F9B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871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1527</TotalTime>
  <Words>805</Words>
  <Application>Microsoft Office PowerPoint</Application>
  <PresentationFormat>Widescreen</PresentationFormat>
  <Paragraphs>334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PCB IC Components</vt:lpstr>
      <vt:lpstr>HP Part Cross Reference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Chuck McCord</dc:creator>
  <cp:lastModifiedBy>Chuck McCord</cp:lastModifiedBy>
  <cp:revision>19</cp:revision>
  <cp:lastPrinted>2022-10-16T00:44:47Z</cp:lastPrinted>
  <dcterms:created xsi:type="dcterms:W3CDTF">2022-03-22T03:41:49Z</dcterms:created>
  <dcterms:modified xsi:type="dcterms:W3CDTF">2022-10-16T00:44:55Z</dcterms:modified>
</cp:coreProperties>
</file>