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5143500" type="screen16x9"/>
  <p:notesSz cx="7104063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3" d="100"/>
          <a:sy n="213" d="100"/>
        </p:scale>
        <p:origin x="-608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ktangel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ktangel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ktangel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ktangel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rundet rektangel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rundet rektangel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ktangel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65401791-0D78-4576-A8F2-91FD83EB04CE}" type="datetimeFigureOut">
              <a:rPr lang="da-DK" smtClean="0"/>
              <a:t>18-10-2022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da-DK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E0C9472-3500-4F77-A0D2-55476E39B26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1791-0D78-4576-A8F2-91FD83EB04CE}" type="datetimeFigureOut">
              <a:rPr lang="da-DK" smtClean="0"/>
              <a:t>18-10-2022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9472-3500-4F77-A0D2-55476E39B26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1791-0D78-4576-A8F2-91FD83EB04CE}" type="datetimeFigureOut">
              <a:rPr lang="da-DK" smtClean="0"/>
              <a:t>18-10-2022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9472-3500-4F77-A0D2-55476E39B26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1791-0D78-4576-A8F2-91FD83EB04CE}" type="datetimeFigureOut">
              <a:rPr lang="da-DK" smtClean="0"/>
              <a:t>18-10-2022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9472-3500-4F77-A0D2-55476E39B26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1791-0D78-4576-A8F2-91FD83EB04CE}" type="datetimeFigureOut">
              <a:rPr lang="da-DK" smtClean="0"/>
              <a:t>18-10-2022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9472-3500-4F77-A0D2-55476E39B26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1791-0D78-4576-A8F2-91FD83EB04CE}" type="datetimeFigureOut">
              <a:rPr lang="da-DK" smtClean="0"/>
              <a:t>18-10-2022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9472-3500-4F77-A0D2-55476E39B26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6" name="Pladsholder til dato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401791-0D78-4576-A8F2-91FD83EB04CE}" type="datetimeFigureOut">
              <a:rPr lang="da-DK" smtClean="0"/>
              <a:t>18-10-2022</a:t>
            </a:fld>
            <a:endParaRPr lang="da-DK"/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0C9472-3500-4F77-A0D2-55476E39B263}" type="slidenum">
              <a:rPr lang="da-DK" smtClean="0"/>
              <a:t>‹nr.›</a:t>
            </a:fld>
            <a:endParaRPr lang="da-DK"/>
          </a:p>
        </p:txBody>
      </p:sp>
      <p:sp>
        <p:nvSpPr>
          <p:cNvPr id="28" name="Pladsholder til sidefod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65401791-0D78-4576-A8F2-91FD83EB04CE}" type="datetimeFigureOut">
              <a:rPr lang="da-DK" smtClean="0"/>
              <a:t>18-10-2022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EE0C9472-3500-4F77-A0D2-55476E39B26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1791-0D78-4576-A8F2-91FD83EB04CE}" type="datetimeFigureOut">
              <a:rPr lang="da-DK" smtClean="0"/>
              <a:t>18-10-2022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9472-3500-4F77-A0D2-55476E39B26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1791-0D78-4576-A8F2-91FD83EB04CE}" type="datetimeFigureOut">
              <a:rPr lang="da-DK" smtClean="0"/>
              <a:t>18-10-2022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9472-3500-4F77-A0D2-55476E39B26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1791-0D78-4576-A8F2-91FD83EB04CE}" type="datetimeFigureOut">
              <a:rPr lang="da-DK" smtClean="0"/>
              <a:t>18-10-2022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9472-3500-4F77-A0D2-55476E39B26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ktangel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ktangel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ktangel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ktangel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rundet rektangel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rundet rektangel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ktangel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ktangel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ktangel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ktangel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ktangel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ktangel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i master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5401791-0D78-4576-A8F2-91FD83EB04CE}" type="datetimeFigureOut">
              <a:rPr lang="da-DK" smtClean="0"/>
              <a:t>18-10-2022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E0C9472-3500-4F77-A0D2-55476E39B263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Story of the HEPAX Module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57200" y="2924952"/>
            <a:ext cx="4953000" cy="1519006"/>
          </a:xfrm>
        </p:spPr>
        <p:txBody>
          <a:bodyPr>
            <a:normAutofit/>
          </a:bodyPr>
          <a:lstStyle/>
          <a:p>
            <a:r>
              <a:rPr lang="en-US" dirty="0" smtClean="0"/>
              <a:t>Steen Petersen</a:t>
            </a:r>
          </a:p>
          <a:p>
            <a:endParaRPr lang="en-US" sz="1800" dirty="0" smtClean="0"/>
          </a:p>
          <a:p>
            <a:r>
              <a:rPr lang="en-US" sz="1800" dirty="0" smtClean="0"/>
              <a:t>HPCC Conference London</a:t>
            </a:r>
          </a:p>
          <a:p>
            <a:r>
              <a:rPr lang="en-US" sz="1800" dirty="0" smtClean="0"/>
              <a:t>October 2022</a:t>
            </a:r>
            <a:endParaRPr lang="en-US" sz="1800" dirty="0"/>
          </a:p>
        </p:txBody>
      </p:sp>
      <p:pic>
        <p:nvPicPr>
          <p:cNvPr id="2051" name="Picture 3" descr="Z:\HP-41 HEPAX\HPCC Input\Steen Petersen - RCL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63838"/>
            <a:ext cx="1009193" cy="15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HP-41 HEPAX\VM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938"/>
            <a:ext cx="17335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The Software inside the HEPAX Modules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All </a:t>
            </a:r>
            <a:r>
              <a:rPr lang="en-US" sz="2000" dirty="0"/>
              <a:t>the code was first written by hand on a blank piece of paper with a few </a:t>
            </a:r>
            <a:r>
              <a:rPr lang="en-US" sz="2000" dirty="0" smtClean="0"/>
              <a:t>comments</a:t>
            </a:r>
          </a:p>
          <a:p>
            <a:r>
              <a:rPr lang="en-US" sz="2000" dirty="0" smtClean="0"/>
              <a:t>Entered </a:t>
            </a:r>
            <a:r>
              <a:rPr lang="en-US" sz="2000" dirty="0"/>
              <a:t>it into the HP-41 using the ASM3 </a:t>
            </a:r>
            <a:r>
              <a:rPr lang="en-US" sz="2000" dirty="0" smtClean="0"/>
              <a:t>assembler – then debugging until satisfied</a:t>
            </a:r>
          </a:p>
          <a:p>
            <a:r>
              <a:rPr lang="en-US" sz="2000" dirty="0" smtClean="0"/>
              <a:t>Developed good programming tools: DISASM / HEXEDIT</a:t>
            </a:r>
          </a:p>
          <a:p>
            <a:r>
              <a:rPr lang="en-US" sz="2000" dirty="0" smtClean="0"/>
              <a:t>Made notes on paper of start and end of each function – then moved with HEXEDIT</a:t>
            </a:r>
          </a:p>
          <a:p>
            <a:r>
              <a:rPr lang="en-US" sz="2000" dirty="0" smtClean="0"/>
              <a:t>Saved image on tape/disk with WRTROM / READROM</a:t>
            </a:r>
          </a:p>
          <a:p>
            <a:r>
              <a:rPr lang="en-US" sz="2000" dirty="0" smtClean="0"/>
              <a:t>Only one function </a:t>
            </a:r>
            <a:r>
              <a:rPr lang="en-US" sz="2000" dirty="0"/>
              <a:t>fully commented </a:t>
            </a:r>
            <a:r>
              <a:rPr lang="en-US" sz="2000" dirty="0" smtClean="0"/>
              <a:t>– resizing files </a:t>
            </a:r>
            <a:r>
              <a:rPr lang="en-US" sz="2000" dirty="0"/>
              <a:t>across RAM block boundaries </a:t>
            </a:r>
            <a:endParaRPr lang="en-US" sz="2000" dirty="0"/>
          </a:p>
        </p:txBody>
      </p:sp>
      <p:sp>
        <p:nvSpPr>
          <p:cNvPr id="4" name="Tekstboks 3"/>
          <p:cNvSpPr txBox="1"/>
          <p:nvPr/>
        </p:nvSpPr>
        <p:spPr>
          <a:xfrm>
            <a:off x="8725066" y="4803998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B76D96A5-62A8-483C-A2FE-1453FCE9EF56}" type="slidenum">
              <a:rPr lang="da-DK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10</a:t>
            </a:fld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Market Reception</a:t>
            </a:r>
            <a:endParaRPr lang="en-US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87068"/>
            <a:ext cx="5770984" cy="3243834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module received very positive </a:t>
            </a:r>
            <a:r>
              <a:rPr lang="en-US" sz="2400" dirty="0" smtClean="0"/>
              <a:t>reviews</a:t>
            </a:r>
          </a:p>
          <a:p>
            <a:r>
              <a:rPr lang="en-US" sz="2400" dirty="0" smtClean="0"/>
              <a:t>Started </a:t>
            </a:r>
            <a:r>
              <a:rPr lang="en-US" sz="2400" dirty="0"/>
              <a:t>with the </a:t>
            </a:r>
            <a:r>
              <a:rPr lang="en-US" sz="2400" dirty="0" smtClean="0"/>
              <a:t>pre-ordering to get cash</a:t>
            </a:r>
          </a:p>
          <a:p>
            <a:r>
              <a:rPr lang="en-US" sz="2400" dirty="0" smtClean="0"/>
              <a:t>Product </a:t>
            </a:r>
            <a:r>
              <a:rPr lang="en-US" sz="2400" dirty="0"/>
              <a:t>performed really well </a:t>
            </a:r>
            <a:r>
              <a:rPr lang="en-US" sz="2400" dirty="0" smtClean="0"/>
              <a:t>– however did not sell </a:t>
            </a:r>
            <a:r>
              <a:rPr lang="en-US" sz="2400" dirty="0"/>
              <a:t>more than 180-200 modules</a:t>
            </a:r>
            <a:endParaRPr lang="en-US" sz="2400" dirty="0" smtClean="0"/>
          </a:p>
          <a:p>
            <a:r>
              <a:rPr lang="en-US" sz="2400" dirty="0" smtClean="0"/>
              <a:t>Significant </a:t>
            </a:r>
            <a:r>
              <a:rPr lang="en-US" sz="2400" dirty="0"/>
              <a:t>bug in version </a:t>
            </a:r>
            <a:r>
              <a:rPr lang="en-US" sz="2400" dirty="0" smtClean="0"/>
              <a:t>1C – free replacement to 1D</a:t>
            </a:r>
          </a:p>
          <a:p>
            <a:r>
              <a:rPr lang="en-US" sz="2400" dirty="0" smtClean="0"/>
              <a:t>Production </a:t>
            </a:r>
            <a:r>
              <a:rPr lang="en-US" sz="2400" dirty="0"/>
              <a:t>yield never got above 70</a:t>
            </a:r>
            <a:r>
              <a:rPr lang="en-US" sz="2400" dirty="0" smtClean="0"/>
              <a:t>%</a:t>
            </a:r>
          </a:p>
          <a:p>
            <a:r>
              <a:rPr lang="en-US" sz="2400" dirty="0" smtClean="0"/>
              <a:t>Power </a:t>
            </a:r>
            <a:r>
              <a:rPr lang="en-US" sz="2400" dirty="0"/>
              <a:t>consumption being too high</a:t>
            </a:r>
            <a:endParaRPr lang="en-US" sz="2400" dirty="0"/>
          </a:p>
        </p:txBody>
      </p:sp>
      <p:sp>
        <p:nvSpPr>
          <p:cNvPr id="4" name="Tekstboks 3"/>
          <p:cNvSpPr txBox="1"/>
          <p:nvPr/>
        </p:nvSpPr>
        <p:spPr>
          <a:xfrm>
            <a:off x="8728272" y="480399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B76D96A5-62A8-483C-A2FE-1453FCE9EF56}" type="slidenum">
              <a:rPr lang="da-DK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11</a:t>
            </a:fld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Z:\HP-41 HEPAX\HEPAX 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75606"/>
            <a:ext cx="2581937" cy="3528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it all Ended</a:t>
            </a:r>
            <a:endParaRPr lang="en-US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When the HEPAX modules finally hit the market, the HP-41 was already an old product and new handheld devices were placed on the market – HP-71, HP-28, HP-42, </a:t>
            </a:r>
            <a:r>
              <a:rPr lang="en-US" sz="2000" dirty="0" smtClean="0"/>
              <a:t>etc.</a:t>
            </a:r>
          </a:p>
          <a:p>
            <a:r>
              <a:rPr lang="en-US" sz="2000" dirty="0" smtClean="0"/>
              <a:t>Portable </a:t>
            </a:r>
            <a:r>
              <a:rPr lang="en-US" sz="2000" dirty="0"/>
              <a:t>computers were also coming </a:t>
            </a:r>
            <a:r>
              <a:rPr lang="en-US" sz="2000" dirty="0" smtClean="0"/>
              <a:t>out</a:t>
            </a:r>
          </a:p>
          <a:p>
            <a:r>
              <a:rPr lang="en-US" sz="2000" dirty="0" smtClean="0"/>
              <a:t>Basically </a:t>
            </a:r>
            <a:r>
              <a:rPr lang="en-US" sz="2000" dirty="0"/>
              <a:t>outside the initial sale to enthusiast and some small run rate business, then we did not hit the sales numbers we expected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Had to </a:t>
            </a:r>
            <a:r>
              <a:rPr lang="en-US" sz="2000" dirty="0"/>
              <a:t>buy components in bulk </a:t>
            </a:r>
            <a:r>
              <a:rPr lang="en-US" sz="2000" dirty="0" smtClean="0"/>
              <a:t>– we </a:t>
            </a:r>
            <a:r>
              <a:rPr lang="en-US" sz="2000" dirty="0"/>
              <a:t>had to buy the next lot of 300 </a:t>
            </a:r>
            <a:r>
              <a:rPr lang="en-US" sz="2000" dirty="0" smtClean="0"/>
              <a:t>gate arrays. </a:t>
            </a:r>
            <a:r>
              <a:rPr lang="en-US" sz="2000" dirty="0"/>
              <a:t>When we received the invoice for this second lot we ran out of cash and we had to close the company – we were broke…</a:t>
            </a:r>
            <a:endParaRPr lang="en-US" sz="2000" dirty="0"/>
          </a:p>
        </p:txBody>
      </p:sp>
      <p:sp>
        <p:nvSpPr>
          <p:cNvPr id="4" name="Tekstboks 3"/>
          <p:cNvSpPr txBox="1"/>
          <p:nvPr/>
        </p:nvSpPr>
        <p:spPr>
          <a:xfrm>
            <a:off x="8728272" y="480399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B76D96A5-62A8-483C-A2FE-1453FCE9EF56}" type="slidenum">
              <a:rPr lang="da-DK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12</a:t>
            </a:fld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did we Learn?</a:t>
            </a:r>
            <a:endParaRPr lang="en-US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 in all we created a product we were really happy with and proud </a:t>
            </a:r>
            <a:r>
              <a:rPr lang="en-US" sz="2400" dirty="0" smtClean="0"/>
              <a:t>of</a:t>
            </a:r>
          </a:p>
          <a:p>
            <a:r>
              <a:rPr lang="en-US" sz="2400" dirty="0" smtClean="0"/>
              <a:t>This </a:t>
            </a:r>
            <a:r>
              <a:rPr lang="en-US" sz="2400" dirty="0"/>
              <a:t>was an incredible </a:t>
            </a:r>
            <a:r>
              <a:rPr lang="en-US" sz="2400" dirty="0" smtClean="0"/>
              <a:t>experience</a:t>
            </a:r>
          </a:p>
          <a:p>
            <a:r>
              <a:rPr lang="en-US" sz="2400" dirty="0" smtClean="0"/>
              <a:t>High-tech </a:t>
            </a:r>
            <a:r>
              <a:rPr lang="en-US" sz="2400" dirty="0"/>
              <a:t>start-up company while we were still </a:t>
            </a:r>
            <a:r>
              <a:rPr lang="en-US" sz="2400" dirty="0" smtClean="0"/>
              <a:t>studying</a:t>
            </a:r>
          </a:p>
          <a:p>
            <a:r>
              <a:rPr lang="en-US" sz="2400" dirty="0" smtClean="0"/>
              <a:t>Worked </a:t>
            </a:r>
            <a:r>
              <a:rPr lang="en-US" sz="2400" dirty="0"/>
              <a:t>hard </a:t>
            </a:r>
            <a:r>
              <a:rPr lang="en-US" sz="2400" dirty="0" smtClean="0"/>
              <a:t>and managed </a:t>
            </a:r>
            <a:r>
              <a:rPr lang="en-US" sz="2400" dirty="0"/>
              <a:t>to bring an advanced product to </a:t>
            </a:r>
            <a:r>
              <a:rPr lang="en-US" sz="2400" dirty="0" smtClean="0"/>
              <a:t>market – without making any money</a:t>
            </a:r>
          </a:p>
          <a:p>
            <a:r>
              <a:rPr lang="en-US" sz="2400" dirty="0" smtClean="0"/>
              <a:t>The HEPAX module got me my first job – and 33 years later I am still with the same company</a:t>
            </a:r>
            <a:endParaRPr lang="en-US" sz="2400" dirty="0"/>
          </a:p>
        </p:txBody>
      </p:sp>
      <p:sp>
        <p:nvSpPr>
          <p:cNvPr id="4" name="Tekstboks 3"/>
          <p:cNvSpPr txBox="1"/>
          <p:nvPr/>
        </p:nvSpPr>
        <p:spPr>
          <a:xfrm>
            <a:off x="8728272" y="480399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B76D96A5-62A8-483C-A2FE-1453FCE9EF56}" type="slidenum">
              <a:rPr lang="da-DK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13</a:t>
            </a:fld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01412"/>
            <a:ext cx="8229600" cy="80238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5" name="Tekstboks 4"/>
          <p:cNvSpPr txBox="1"/>
          <p:nvPr/>
        </p:nvSpPr>
        <p:spPr>
          <a:xfrm>
            <a:off x="8728272" y="480399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B76D96A5-62A8-483C-A2FE-1453FCE9EF56}" type="slidenum">
              <a:rPr lang="da-DK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14</a:t>
            </a:fld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HP-41 HEPAX\HEPAX 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84" y="628014"/>
            <a:ext cx="3054052" cy="43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HP-41 HEPAX\HEPAX brochure - bag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324" y="628014"/>
            <a:ext cx="3054052" cy="43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8806818" y="48039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76D96A5-62A8-483C-A2FE-1453FCE9EF56}" type="slidenum">
              <a:rPr lang="da-DK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May 2020 </a:t>
            </a:r>
            <a:r>
              <a:rPr lang="en-US" dirty="0" smtClean="0"/>
              <a:t>- I </a:t>
            </a:r>
            <a:r>
              <a:rPr lang="en-US" dirty="0"/>
              <a:t>searched for HEPAX on the Internet – for the first time ever</a:t>
            </a:r>
            <a:r>
              <a:rPr lang="en-US" dirty="0" smtClean="0"/>
              <a:t>!</a:t>
            </a:r>
          </a:p>
          <a:p>
            <a:r>
              <a:rPr lang="en-US" dirty="0" smtClean="0"/>
              <a:t>- and here I am…</a:t>
            </a:r>
          </a:p>
          <a:p>
            <a:endParaRPr lang="en-US" dirty="0" smtClean="0"/>
          </a:p>
          <a:p>
            <a:r>
              <a:rPr lang="en-US" dirty="0"/>
              <a:t>HEPAX is short for </a:t>
            </a:r>
            <a:r>
              <a:rPr lang="en-US" dirty="0" err="1"/>
              <a:t>HEwlett-PAckard</a:t>
            </a:r>
            <a:r>
              <a:rPr lang="en-US" dirty="0"/>
              <a:t> 41 </a:t>
            </a:r>
            <a:r>
              <a:rPr lang="en-US" dirty="0" err="1"/>
              <a:t>eXpansion</a:t>
            </a:r>
            <a:endParaRPr lang="en-US" dirty="0"/>
          </a:p>
        </p:txBody>
      </p:sp>
      <p:sp>
        <p:nvSpPr>
          <p:cNvPr id="4" name="Tekstboks 3"/>
          <p:cNvSpPr txBox="1"/>
          <p:nvPr/>
        </p:nvSpPr>
        <p:spPr>
          <a:xfrm>
            <a:off x="8806818" y="48039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76D96A5-62A8-483C-A2FE-1453FCE9EF56}" type="slidenum">
              <a:rPr lang="da-DK" sz="1200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Early Days – How we got started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 Sten Vesterli and Flemming Madsen at PPC Denmark membership meeting</a:t>
            </a:r>
          </a:p>
          <a:p>
            <a:r>
              <a:rPr lang="en-US" dirty="0"/>
              <a:t>Started VM Electronics to productize RAM/ROM box</a:t>
            </a:r>
          </a:p>
          <a:p>
            <a:r>
              <a:rPr lang="en-US" dirty="0"/>
              <a:t>Took over PPC Denmark leadership</a:t>
            </a:r>
          </a:p>
          <a:p>
            <a:r>
              <a:rPr lang="en-US" dirty="0"/>
              <a:t>Arranged The International Conference of HP Handheld Computer Users Copenhagen </a:t>
            </a:r>
            <a:r>
              <a:rPr lang="en-US" dirty="0" smtClean="0"/>
              <a:t>1987</a:t>
            </a:r>
            <a:endParaRPr lang="en-US" dirty="0"/>
          </a:p>
        </p:txBody>
      </p:sp>
      <p:sp>
        <p:nvSpPr>
          <p:cNvPr id="4" name="Tekstboks 3"/>
          <p:cNvSpPr txBox="1"/>
          <p:nvPr/>
        </p:nvSpPr>
        <p:spPr>
          <a:xfrm>
            <a:off x="8806818" y="48039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76D96A5-62A8-483C-A2FE-1453FCE9EF56}" type="slidenum">
              <a:rPr lang="da-DK" sz="1200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First Prototype</a:t>
            </a:r>
            <a:endParaRPr lang="en-US" sz="3200" dirty="0"/>
          </a:p>
        </p:txBody>
      </p:sp>
      <p:sp>
        <p:nvSpPr>
          <p:cNvPr id="4" name="Tekstboks 3"/>
          <p:cNvSpPr txBox="1"/>
          <p:nvPr/>
        </p:nvSpPr>
        <p:spPr>
          <a:xfrm>
            <a:off x="8806818" y="48039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76D96A5-62A8-483C-A2FE-1453FCE9EF56}" type="slidenum">
              <a:rPr lang="da-DK" sz="1200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 descr="C:\Users\Steen\Pictures\HEPAX Board Prototyp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7774"/>
            <a:ext cx="4680520" cy="22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457200" y="1687068"/>
            <a:ext cx="8229600" cy="3243834"/>
          </a:xfrm>
        </p:spPr>
        <p:txBody>
          <a:bodyPr/>
          <a:lstStyle/>
          <a:p>
            <a:r>
              <a:rPr lang="en-US" dirty="0"/>
              <a:t>Shoebox with three 4 x 6-inch breadboards connected with rainbow ribbon 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First RAM/ROM Boxes</a:t>
            </a:r>
            <a:endParaRPr lang="en-US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RAM/ROM box product where we had a highly expandable </a:t>
            </a:r>
            <a:r>
              <a:rPr lang="en-US" sz="2400" dirty="0" smtClean="0"/>
              <a:t>product</a:t>
            </a:r>
          </a:p>
          <a:p>
            <a:r>
              <a:rPr lang="en-US" sz="2400" dirty="0" smtClean="0"/>
              <a:t>First/main </a:t>
            </a:r>
            <a:r>
              <a:rPr lang="en-US" sz="2400" dirty="0"/>
              <a:t>box housed the control logic as well as the ROM module and the connection to the HP-41 via a </a:t>
            </a:r>
            <a:r>
              <a:rPr lang="en-US" sz="2400" dirty="0" smtClean="0"/>
              <a:t>cable</a:t>
            </a:r>
          </a:p>
          <a:p>
            <a:r>
              <a:rPr lang="en-US" sz="2400" dirty="0"/>
              <a:t>RAM expansion box with 8 </a:t>
            </a:r>
            <a:r>
              <a:rPr lang="en-US" sz="2400" dirty="0" err="1"/>
              <a:t>kBytes</a:t>
            </a:r>
            <a:r>
              <a:rPr lang="en-US" sz="2400" dirty="0"/>
              <a:t> of </a:t>
            </a:r>
            <a:r>
              <a:rPr lang="en-US" sz="2400" dirty="0" smtClean="0"/>
              <a:t>RAM</a:t>
            </a:r>
          </a:p>
          <a:p>
            <a:r>
              <a:rPr lang="en-US" sz="2400" dirty="0"/>
              <a:t>We quickly realized a RAM/ROM box product the size of a stack of lunch boxes would not be very appealing</a:t>
            </a:r>
            <a:endParaRPr lang="en-US" sz="2400" dirty="0"/>
          </a:p>
        </p:txBody>
      </p:sp>
      <p:sp>
        <p:nvSpPr>
          <p:cNvPr id="4" name="Tekstboks 3"/>
          <p:cNvSpPr txBox="1"/>
          <p:nvPr/>
        </p:nvSpPr>
        <p:spPr>
          <a:xfrm>
            <a:off x="8806818" y="48039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76D96A5-62A8-483C-A2FE-1453FCE9EF56}" type="slidenum">
              <a:rPr lang="da-DK" sz="1200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Finally, the HEPAX Modules</a:t>
            </a:r>
            <a:endParaRPr lang="en-US" sz="3200" dirty="0"/>
          </a:p>
        </p:txBody>
      </p:sp>
      <p:sp>
        <p:nvSpPr>
          <p:cNvPr id="5" name="Tekstboks 4"/>
          <p:cNvSpPr txBox="1"/>
          <p:nvPr/>
        </p:nvSpPr>
        <p:spPr>
          <a:xfrm>
            <a:off x="8806818" y="48039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76D96A5-62A8-483C-A2FE-1453FCE9EF56}" type="slidenum">
              <a:rPr lang="da-DK" sz="1200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Z:\HP-41 HEPAX\HEPAX manuals and modu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7654"/>
            <a:ext cx="3543808" cy="306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457200" y="1687068"/>
            <a:ext cx="4906888" cy="3243834"/>
          </a:xfrm>
        </p:spPr>
        <p:txBody>
          <a:bodyPr>
            <a:normAutofit fontScale="92500"/>
          </a:bodyPr>
          <a:lstStyle/>
          <a:p>
            <a:r>
              <a:rPr lang="en-US" dirty="0"/>
              <a:t>Back to the drawing </a:t>
            </a:r>
            <a:r>
              <a:rPr lang="en-US" dirty="0" smtClean="0"/>
              <a:t>board</a:t>
            </a:r>
          </a:p>
          <a:p>
            <a:r>
              <a:rPr lang="en-US" dirty="0" smtClean="0"/>
              <a:t>Had to fit </a:t>
            </a:r>
            <a:r>
              <a:rPr lang="en-US" dirty="0"/>
              <a:t>inside a standard HP-41 module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Custom </a:t>
            </a:r>
            <a:r>
              <a:rPr lang="en-US" dirty="0"/>
              <a:t>gate array design </a:t>
            </a:r>
            <a:r>
              <a:rPr lang="en-US" dirty="0" smtClean="0"/>
              <a:t>was </a:t>
            </a:r>
            <a:r>
              <a:rPr lang="en-US" dirty="0"/>
              <a:t>not </a:t>
            </a:r>
            <a:r>
              <a:rPr lang="en-US" dirty="0" smtClean="0"/>
              <a:t>cheap</a:t>
            </a:r>
          </a:p>
          <a:p>
            <a:r>
              <a:rPr lang="en-US" dirty="0" smtClean="0"/>
              <a:t>Needed </a:t>
            </a:r>
            <a:r>
              <a:rPr lang="en-US" dirty="0"/>
              <a:t>a much bigger </a:t>
            </a:r>
            <a:r>
              <a:rPr lang="en-US" dirty="0" smtClean="0"/>
              <a:t>investment – loan from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The Hardware inside the HEPAX modules</a:t>
            </a:r>
            <a:endParaRPr lang="da-DK" sz="3600" dirty="0"/>
          </a:p>
        </p:txBody>
      </p:sp>
      <p:pic>
        <p:nvPicPr>
          <p:cNvPr id="4" name="Picture 2" descr="C:\Users\Steen\Pictures\HEPAX Board Prototyp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71" y="3075806"/>
            <a:ext cx="3918448" cy="191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8806818" y="48039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76D96A5-62A8-483C-A2FE-1453FCE9EF56}" type="slidenum">
              <a:rPr lang="da-DK" sz="1200" smtClean="0">
                <a:solidFill>
                  <a:schemeClr val="bg1">
                    <a:lumMod val="50000"/>
                  </a:schemeClr>
                </a:solidFill>
              </a:rPr>
              <a:t>8</a:t>
            </a:fld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457200" y="1687068"/>
            <a:ext cx="8229600" cy="3243834"/>
          </a:xfrm>
        </p:spPr>
        <p:txBody>
          <a:bodyPr>
            <a:normAutofit/>
          </a:bodyPr>
          <a:lstStyle/>
          <a:p>
            <a:r>
              <a:rPr lang="en-US" sz="2400" dirty="0"/>
              <a:t>Gate array and Surface mount EPROM and RAM </a:t>
            </a:r>
            <a:r>
              <a:rPr lang="en-US" sz="2400" dirty="0" smtClean="0"/>
              <a:t>modules</a:t>
            </a:r>
          </a:p>
          <a:p>
            <a:r>
              <a:rPr lang="en-US" sz="2400" dirty="0" smtClean="0"/>
              <a:t>Three-layer </a:t>
            </a:r>
            <a:r>
              <a:rPr lang="en-US" sz="2400" dirty="0"/>
              <a:t>ceramic </a:t>
            </a:r>
            <a:r>
              <a:rPr lang="en-US" sz="2400" dirty="0" smtClean="0"/>
              <a:t>substrate – one model with five “programmable” options</a:t>
            </a:r>
          </a:p>
          <a:p>
            <a:r>
              <a:rPr lang="en-US" sz="2400" dirty="0" smtClean="0"/>
              <a:t>Connectors bought from HP</a:t>
            </a:r>
          </a:p>
          <a:p>
            <a:r>
              <a:rPr lang="en-US" sz="2400" dirty="0" smtClean="0"/>
              <a:t>Local </a:t>
            </a:r>
            <a:r>
              <a:rPr lang="en-US" sz="2400" dirty="0"/>
              <a:t>plastic expert </a:t>
            </a:r>
            <a:r>
              <a:rPr lang="en-US" sz="2400" dirty="0" smtClean="0"/>
              <a:t>made a</a:t>
            </a:r>
            <a:br>
              <a:rPr lang="en-US" sz="2400" dirty="0" smtClean="0"/>
            </a:br>
            <a:r>
              <a:rPr lang="en-US" sz="2400" dirty="0" smtClean="0"/>
              <a:t>mold for the housing –</a:t>
            </a:r>
            <a:br>
              <a:rPr lang="en-US" sz="2400" dirty="0" smtClean="0"/>
            </a:br>
            <a:r>
              <a:rPr lang="en-US" sz="2400" dirty="0" smtClean="0"/>
              <a:t>assembly was done 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59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The Software inside the HEPAX Modules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Extended Functions (XF) was inspiration but wanted programs to run without being retrieved</a:t>
            </a:r>
          </a:p>
          <a:p>
            <a:r>
              <a:rPr lang="en-US" dirty="0" smtClean="0"/>
              <a:t>Needed to be very easy to use</a:t>
            </a:r>
          </a:p>
          <a:p>
            <a:r>
              <a:rPr lang="en-US" dirty="0" smtClean="0"/>
              <a:t>MCODE support for the enthusiasts</a:t>
            </a:r>
          </a:p>
          <a:p>
            <a:r>
              <a:rPr lang="en-US" dirty="0" smtClean="0"/>
              <a:t>Needed 16 </a:t>
            </a:r>
            <a:r>
              <a:rPr lang="en-US" dirty="0" err="1" smtClean="0"/>
              <a:t>kBytes</a:t>
            </a:r>
            <a:r>
              <a:rPr lang="en-US" dirty="0" smtClean="0"/>
              <a:t> to have enough room – added two more banks for bank switching</a:t>
            </a:r>
          </a:p>
          <a:p>
            <a:r>
              <a:rPr lang="en-US" dirty="0" smtClean="0"/>
              <a:t>Automatic relocation of HEPAX ROM</a:t>
            </a:r>
            <a:endParaRPr lang="en-US" dirty="0"/>
          </a:p>
        </p:txBody>
      </p:sp>
      <p:sp>
        <p:nvSpPr>
          <p:cNvPr id="4" name="Tekstboks 3"/>
          <p:cNvSpPr txBox="1"/>
          <p:nvPr/>
        </p:nvSpPr>
        <p:spPr>
          <a:xfrm>
            <a:off x="8806818" y="48039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76D96A5-62A8-483C-A2FE-1453FCE9EF56}" type="slidenum">
              <a:rPr lang="da-DK" sz="1200" smtClean="0">
                <a:solidFill>
                  <a:schemeClr val="bg1">
                    <a:lumMod val="50000"/>
                  </a:schemeClr>
                </a:solidFill>
              </a:rPr>
              <a:t>9</a:t>
            </a:fld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117</TotalTime>
  <Words>615</Words>
  <Application>Microsoft Office PowerPoint</Application>
  <PresentationFormat>Skærmshow (16:9)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Urban</vt:lpstr>
      <vt:lpstr>The Story of the HEPAX Module</vt:lpstr>
      <vt:lpstr>PowerPoint-præsentation</vt:lpstr>
      <vt:lpstr>Introduction</vt:lpstr>
      <vt:lpstr>Early Days – How we got started</vt:lpstr>
      <vt:lpstr>First Prototype</vt:lpstr>
      <vt:lpstr>First RAM/ROM Boxes</vt:lpstr>
      <vt:lpstr>Finally, the HEPAX Modules</vt:lpstr>
      <vt:lpstr>The Hardware inside the HEPAX modules</vt:lpstr>
      <vt:lpstr>The Software inside the HEPAX Modules</vt:lpstr>
      <vt:lpstr>The Software inside the HEPAX Modules</vt:lpstr>
      <vt:lpstr>Market Reception</vt:lpstr>
      <vt:lpstr>How it all Ended</vt:lpstr>
      <vt:lpstr>What did we Learn?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Steen</dc:creator>
  <cp:lastModifiedBy>Steen</cp:lastModifiedBy>
  <cp:revision>14</cp:revision>
  <dcterms:created xsi:type="dcterms:W3CDTF">2022-10-13T18:49:55Z</dcterms:created>
  <dcterms:modified xsi:type="dcterms:W3CDTF">2022-10-18T20:34:11Z</dcterms:modified>
</cp:coreProperties>
</file>